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91"/>
  </p:notesMasterIdLst>
  <p:handoutMasterIdLst>
    <p:handoutMasterId r:id="rId92"/>
  </p:handoutMasterIdLst>
  <p:sldIdLst>
    <p:sldId id="256" r:id="rId2"/>
    <p:sldId id="482" r:id="rId3"/>
    <p:sldId id="260" r:id="rId4"/>
    <p:sldId id="442" r:id="rId5"/>
    <p:sldId id="443" r:id="rId6"/>
    <p:sldId id="445" r:id="rId7"/>
    <p:sldId id="444" r:id="rId8"/>
    <p:sldId id="446" r:id="rId9"/>
    <p:sldId id="447" r:id="rId10"/>
    <p:sldId id="448" r:id="rId11"/>
    <p:sldId id="483" r:id="rId12"/>
    <p:sldId id="484" r:id="rId13"/>
    <p:sldId id="485" r:id="rId14"/>
    <p:sldId id="449" r:id="rId15"/>
    <p:sldId id="450" r:id="rId16"/>
    <p:sldId id="451" r:id="rId17"/>
    <p:sldId id="452" r:id="rId18"/>
    <p:sldId id="453" r:id="rId19"/>
    <p:sldId id="454" r:id="rId20"/>
    <p:sldId id="455" r:id="rId21"/>
    <p:sldId id="367" r:id="rId22"/>
    <p:sldId id="368" r:id="rId23"/>
    <p:sldId id="457" r:id="rId24"/>
    <p:sldId id="481" r:id="rId25"/>
    <p:sldId id="369" r:id="rId26"/>
    <p:sldId id="406" r:id="rId27"/>
    <p:sldId id="458" r:id="rId28"/>
    <p:sldId id="370" r:id="rId29"/>
    <p:sldId id="371" r:id="rId30"/>
    <p:sldId id="372" r:id="rId31"/>
    <p:sldId id="373" r:id="rId32"/>
    <p:sldId id="374" r:id="rId33"/>
    <p:sldId id="407" r:id="rId34"/>
    <p:sldId id="408" r:id="rId35"/>
    <p:sldId id="375" r:id="rId36"/>
    <p:sldId id="376" r:id="rId37"/>
    <p:sldId id="377" r:id="rId38"/>
    <p:sldId id="378" r:id="rId39"/>
    <p:sldId id="379" r:id="rId40"/>
    <p:sldId id="380" r:id="rId41"/>
    <p:sldId id="381" r:id="rId42"/>
    <p:sldId id="382" r:id="rId43"/>
    <p:sldId id="384" r:id="rId44"/>
    <p:sldId id="385" r:id="rId45"/>
    <p:sldId id="386" r:id="rId46"/>
    <p:sldId id="409" r:id="rId47"/>
    <p:sldId id="389" r:id="rId48"/>
    <p:sldId id="390" r:id="rId49"/>
    <p:sldId id="391" r:id="rId50"/>
    <p:sldId id="392" r:id="rId51"/>
    <p:sldId id="394" r:id="rId52"/>
    <p:sldId id="395" r:id="rId53"/>
    <p:sldId id="396" r:id="rId54"/>
    <p:sldId id="397" r:id="rId55"/>
    <p:sldId id="398" r:id="rId56"/>
    <p:sldId id="399" r:id="rId57"/>
    <p:sldId id="400" r:id="rId58"/>
    <p:sldId id="401" r:id="rId59"/>
    <p:sldId id="402" r:id="rId60"/>
    <p:sldId id="403" r:id="rId61"/>
    <p:sldId id="410" r:id="rId62"/>
    <p:sldId id="411" r:id="rId63"/>
    <p:sldId id="412" r:id="rId64"/>
    <p:sldId id="413" r:id="rId65"/>
    <p:sldId id="414" r:id="rId66"/>
    <p:sldId id="415" r:id="rId67"/>
    <p:sldId id="459" r:id="rId68"/>
    <p:sldId id="460" r:id="rId69"/>
    <p:sldId id="461" r:id="rId70"/>
    <p:sldId id="462" r:id="rId71"/>
    <p:sldId id="463" r:id="rId72"/>
    <p:sldId id="464" r:id="rId73"/>
    <p:sldId id="465" r:id="rId74"/>
    <p:sldId id="466" r:id="rId75"/>
    <p:sldId id="467" r:id="rId76"/>
    <p:sldId id="468" r:id="rId77"/>
    <p:sldId id="469" r:id="rId78"/>
    <p:sldId id="470" r:id="rId79"/>
    <p:sldId id="471" r:id="rId80"/>
    <p:sldId id="472" r:id="rId81"/>
    <p:sldId id="473" r:id="rId82"/>
    <p:sldId id="474" r:id="rId83"/>
    <p:sldId id="475" r:id="rId84"/>
    <p:sldId id="476" r:id="rId85"/>
    <p:sldId id="477" r:id="rId86"/>
    <p:sldId id="478" r:id="rId87"/>
    <p:sldId id="479" r:id="rId88"/>
    <p:sldId id="480" r:id="rId89"/>
    <p:sldId id="431"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03"/>
    <p:restoredTop sz="94729"/>
  </p:normalViewPr>
  <p:slideViewPr>
    <p:cSldViewPr snapToGrid="0" snapToObjects="1">
      <p:cViewPr>
        <p:scale>
          <a:sx n="103" d="100"/>
          <a:sy n="103" d="100"/>
        </p:scale>
        <p:origin x="392" y="200"/>
      </p:cViewPr>
      <p:guideLst>
        <p:guide orient="horz" pos="2160"/>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2EF7B8B9-B903-134C-A2C8-E2FD66017FCD}" type="presOf" srcId="{515BDA2D-4850-2442-8448-900AA9F697F0}" destId="{A783F38A-D8ED-B247-8378-74EEE12F9BF8}" srcOrd="1" destOrd="0" presId="urn:microsoft.com/office/officeart/2005/8/layout/hierarchy2"/>
    <dgm:cxn modelId="{CF8F00D2-D14A-7D47-8DDA-4266967E00D8}" type="presOf" srcId="{6D4A2189-E498-464C-828B-B65ABD594507}" destId="{17C777AD-035C-BC47-991E-ECA9A2A20388}"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012C169D-0E43-2F41-B9E4-976493916E3D}" type="presOf" srcId="{AB530C70-2F97-9D4F-B055-A811B675D3C0}" destId="{7E001CE8-158A-4749-95E3-502944562692}" srcOrd="0"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5A719D51-BFD1-F34D-988A-399DE90FF8DA}" type="presOf" srcId="{02AED976-D241-1448-A68E-394C64776584}" destId="{56C857D2-A8BD-EB49-89B4-E490F21BA897}" srcOrd="1" destOrd="0" presId="urn:microsoft.com/office/officeart/2005/8/layout/hierarchy2"/>
    <dgm:cxn modelId="{A5180225-55C4-4D45-BAA8-86B43A6F32CC}" type="presOf" srcId="{02AED976-D241-1448-A68E-394C64776584}" destId="{AB346CDB-17A3-1F4B-9F46-5B861C632A4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51D5C3EC-A4D1-2848-B67A-7654710A3340}" type="presOf" srcId="{AD1AFE6E-BB86-7C4B-BAC9-3D2DAB76E04D}" destId="{C92989F7-12A6-134C-BB39-9313BB20EF6B}" srcOrd="0" destOrd="0" presId="urn:microsoft.com/office/officeart/2005/8/layout/hierarchy2"/>
    <dgm:cxn modelId="{7D560F7F-5ECA-554F-82E8-690A5190FBE3}" type="presOf" srcId="{0CF9BCAF-EC87-6440-9DDD-3685D663CF13}" destId="{A47AB6F1-8FA2-0F4E-BDF1-77BCB5B04182}"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3FADBEC7-E54E-054B-9FAA-BA7E5D88F655}" type="presOf" srcId="{0CF9BCAF-EC87-6440-9DDD-3685D663CF13}" destId="{11DAEB5A-E47E-9344-9D2C-ABD4D7C3ABC8}" srcOrd="1"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B612D441-E5FA-2F49-BA16-754268727A37}" type="presOf" srcId="{3C35D84A-F102-7941-888D-E9BF5C6719AE}" destId="{87054BE7-2520-9941-8A15-784D4EE1C3A1}" srcOrd="1" destOrd="0" presId="urn:microsoft.com/office/officeart/2005/8/layout/hierarchy2"/>
    <dgm:cxn modelId="{B60DBBE9-CDB2-494E-A961-884771E64A33}" type="presOf" srcId="{A3534884-AE6E-594C-B1EF-380F2CF3163C}" destId="{717B8C19-C5D6-4145-B7A5-E8C6CA001869}"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3.emf"/><Relationship Id="rId1" Type="http://schemas.openxmlformats.org/officeDocument/2006/relationships/image" Target="../media/image80.emf"/><Relationship Id="rId2" Type="http://schemas.openxmlformats.org/officeDocument/2006/relationships/image" Target="../media/image8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5.emf"/><Relationship Id="rId5" Type="http://schemas.openxmlformats.org/officeDocument/2006/relationships/image" Target="../media/image86.emf"/><Relationship Id="rId1" Type="http://schemas.openxmlformats.org/officeDocument/2006/relationships/image" Target="../media/image84.emf"/><Relationship Id="rId2"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7.emf"/><Relationship Id="rId2" Type="http://schemas.openxmlformats.org/officeDocument/2006/relationships/image" Target="../media/image88.emf"/><Relationship Id="rId3" Type="http://schemas.openxmlformats.org/officeDocument/2006/relationships/image" Target="../media/image8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1.emf"/><Relationship Id="rId2" Type="http://schemas.openxmlformats.org/officeDocument/2006/relationships/image" Target="../media/image9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707284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kvfrans.com</a:t>
            </a:r>
            <a:r>
              <a:rPr lang="en-US" dirty="0" smtClean="0"/>
              <a:t>/</a:t>
            </a:r>
            <a:r>
              <a:rPr lang="en-US" dirty="0" err="1" smtClean="0"/>
              <a:t>variational</a:t>
            </a:r>
            <a:r>
              <a:rPr lang="en-US" dirty="0" smtClean="0"/>
              <a:t>-</a:t>
            </a:r>
            <a:r>
              <a:rPr lang="en-US" dirty="0" err="1" smtClean="0"/>
              <a:t>autoencoders</a:t>
            </a:r>
            <a:r>
              <a:rPr lang="en-US" dirty="0" smtClean="0"/>
              <a:t>-explained/</a:t>
            </a:r>
          </a:p>
          <a:p>
            <a:r>
              <a:rPr lang="en-US" dirty="0" smtClean="0"/>
              <a:t>https://</a:t>
            </a:r>
            <a:r>
              <a:rPr lang="en-US" dirty="0" err="1" smtClean="0"/>
              <a:t>arxiv.org</a:t>
            </a:r>
            <a:r>
              <a:rPr lang="en-US" dirty="0" smtClean="0"/>
              <a:t>/</a:t>
            </a:r>
            <a:r>
              <a:rPr lang="en-US" dirty="0" err="1" smtClean="0"/>
              <a:t>pdf</a:t>
            </a:r>
            <a:r>
              <a:rPr lang="en-US" smtClean="0"/>
              <a:t>/1606.05908.pdf</a:t>
            </a:r>
            <a:endParaRPr lang="en-US"/>
          </a:p>
        </p:txBody>
      </p:sp>
      <p:sp>
        <p:nvSpPr>
          <p:cNvPr id="4" name="Slide Number Placeholder 3"/>
          <p:cNvSpPr>
            <a:spLocks noGrp="1"/>
          </p:cNvSpPr>
          <p:nvPr>
            <p:ph type="sldNum" sz="quarter" idx="10"/>
          </p:nvPr>
        </p:nvSpPr>
        <p:spPr/>
        <p:txBody>
          <a:bodyPr/>
          <a:lstStyle/>
          <a:p>
            <a:fld id="{81EC9494-BAC6-AC41-8AE6-2DE7C4871F23}" type="slidenum">
              <a:rPr lang="en-US" smtClean="0"/>
              <a:t>79</a:t>
            </a:fld>
            <a:endParaRPr lang="en-US"/>
          </a:p>
        </p:txBody>
      </p:sp>
    </p:spTree>
    <p:extLst>
      <p:ext uri="{BB962C8B-B14F-4D97-AF65-F5344CB8AC3E}">
        <p14:creationId xmlns:p14="http://schemas.microsoft.com/office/powerpoint/2010/main" val="164694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Talk Title</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518840" y="429386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10" name="Picture 9"/>
          <p:cNvPicPr>
            <a:picLocks noChangeAspect="1"/>
          </p:cNvPicPr>
          <p:nvPr userDrawn="1"/>
        </p:nvPicPr>
        <p:blipFill>
          <a:blip r:embed="rId4"/>
          <a:stretch>
            <a:fillRect/>
          </a:stretch>
        </p:blipFill>
        <p:spPr>
          <a:xfrm>
            <a:off x="0" y="0"/>
            <a:ext cx="1316319" cy="1316319"/>
          </a:xfrm>
          <a:prstGeom prst="rect">
            <a:avLst/>
          </a:prstGeom>
        </p:spPr>
      </p:pic>
      <p:pic>
        <p:nvPicPr>
          <p:cNvPr id="11" name="Picture 10"/>
          <p:cNvPicPr>
            <a:picLocks noChangeAspect="1"/>
          </p:cNvPicPr>
          <p:nvPr userDrawn="1"/>
        </p:nvPicPr>
        <p:blipFill>
          <a:blip r:embed="rId4"/>
          <a:stretch>
            <a:fillRect/>
          </a:stretch>
        </p:blipFill>
        <p:spPr>
          <a:xfrm>
            <a:off x="10875681" y="-1"/>
            <a:ext cx="1316319" cy="1316319"/>
          </a:xfrm>
          <a:prstGeom prst="rect">
            <a:avLst/>
          </a:prstGeom>
        </p:spPr>
      </p:pic>
    </p:spTree>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5720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1/20/19</a:t>
            </a:fld>
            <a:endParaRPr lang="en-US"/>
          </a:p>
        </p:txBody>
      </p:sp>
      <p:sp>
        <p:nvSpPr>
          <p:cNvPr id="5" name="Slide Number Placeholder 4"/>
          <p:cNvSpPr>
            <a:spLocks noGrp="1"/>
          </p:cNvSpPr>
          <p:nvPr>
            <p:ph type="sldNum" sz="quarter" idx="12"/>
          </p:nvPr>
        </p:nvSpPr>
        <p:spPr>
          <a:xfrm>
            <a:off x="8607329" y="6356352"/>
            <a:ext cx="2844800" cy="365125"/>
          </a:xfrm>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7.png"/><Relationship Id="rId13"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24.png"/><Relationship Id="rId10"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1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microsoft.com/office/2007/relationships/hdphoto" Target="../media/hdphoto1.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microsoft.com/office/2007/relationships/hdphoto" Target="../media/hdphoto2.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0.jpeg"/><Relationship Id="rId5" Type="http://schemas.microsoft.com/office/2007/relationships/hdphoto" Target="../media/hdphoto4.wdp"/><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34.tiff"/><Relationship Id="rId5" Type="http://schemas.openxmlformats.org/officeDocument/2006/relationships/image" Target="../media/image35.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36.jpe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5.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5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63.tiff"/></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4.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65.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0.emf"/><Relationship Id="rId5" Type="http://schemas.openxmlformats.org/officeDocument/2006/relationships/oleObject" Target="../embeddings/oleObject2.bin"/><Relationship Id="rId6" Type="http://schemas.openxmlformats.org/officeDocument/2006/relationships/image" Target="../media/image81.emf"/><Relationship Id="rId7" Type="http://schemas.openxmlformats.org/officeDocument/2006/relationships/oleObject" Target="../embeddings/oleObject3.bin"/><Relationship Id="rId8" Type="http://schemas.openxmlformats.org/officeDocument/2006/relationships/image" Target="../media/image82.emf"/><Relationship Id="rId9" Type="http://schemas.openxmlformats.org/officeDocument/2006/relationships/oleObject" Target="../embeddings/oleObject4.bin"/><Relationship Id="rId10" Type="http://schemas.openxmlformats.org/officeDocument/2006/relationships/image" Target="../media/image83.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86.emf"/><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oleObject" Target="../embeddings/oleObject5.bin"/><Relationship Id="rId4" Type="http://schemas.openxmlformats.org/officeDocument/2006/relationships/image" Target="../media/image84.emf"/><Relationship Id="rId5" Type="http://schemas.openxmlformats.org/officeDocument/2006/relationships/oleObject" Target="../embeddings/oleObject6.bin"/><Relationship Id="rId6" Type="http://schemas.openxmlformats.org/officeDocument/2006/relationships/image" Target="../media/image82.emf"/><Relationship Id="rId7" Type="http://schemas.openxmlformats.org/officeDocument/2006/relationships/oleObject" Target="../embeddings/oleObject7.bin"/><Relationship Id="rId8" Type="http://schemas.openxmlformats.org/officeDocument/2006/relationships/image" Target="../media/image83.emf"/><Relationship Id="rId9" Type="http://schemas.openxmlformats.org/officeDocument/2006/relationships/oleObject" Target="../embeddings/oleObject8.bin"/><Relationship Id="rId10" Type="http://schemas.openxmlformats.org/officeDocument/2006/relationships/image" Target="../media/image85.e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oleObject" Target="../embeddings/oleObject10.bin"/><Relationship Id="rId7" Type="http://schemas.openxmlformats.org/officeDocument/2006/relationships/image" Target="../media/image87.emf"/><Relationship Id="rId8" Type="http://schemas.openxmlformats.org/officeDocument/2006/relationships/oleObject" Target="../embeddings/oleObject11.bin"/><Relationship Id="rId9" Type="http://schemas.openxmlformats.org/officeDocument/2006/relationships/image" Target="../media/image88.emf"/><Relationship Id="rId10" Type="http://schemas.openxmlformats.org/officeDocument/2006/relationships/oleObject" Target="../embeddings/oleObject12.bin"/><Relationship Id="rId11" Type="http://schemas.openxmlformats.org/officeDocument/2006/relationships/image" Target="../media/image89.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90.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91.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91.emf"/><Relationship Id="rId5" Type="http://schemas.openxmlformats.org/officeDocument/2006/relationships/oleObject" Target="../embeddings/oleObject16.bin"/><Relationship Id="rId6" Type="http://schemas.openxmlformats.org/officeDocument/2006/relationships/image" Target="../media/image92.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Deep Neural Networks for Image Recognition</a:t>
            </a:r>
            <a:r>
              <a:rPr lang="en-US" sz="3200" dirty="0" smtClean="0"/>
              <a:t/>
            </a:r>
            <a:br>
              <a:rPr lang="en-US" sz="3200" dirty="0" smtClean="0"/>
            </a:b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a:xfrm>
            <a:off x="601939" y="1122441"/>
            <a:ext cx="10327008" cy="1039991"/>
          </a:xfrm>
        </p:spPr>
        <p:txBody>
          <a:bodyPr/>
          <a:lstStyle/>
          <a:p>
            <a:r>
              <a:rPr lang="en-US" dirty="0" smtClean="0"/>
              <a:t>Common architectures</a:t>
            </a:r>
          </a:p>
          <a:p>
            <a:endParaRPr lang="en-US" dirty="0"/>
          </a:p>
          <a:p>
            <a:r>
              <a:rPr lang="en-US" dirty="0" smtClean="0"/>
              <a:t>Add fully connected networks, </a:t>
            </a:r>
          </a:p>
          <a:p>
            <a:r>
              <a:rPr lang="en-US" dirty="0" smtClean="0"/>
              <a:t>CNN, </a:t>
            </a:r>
          </a:p>
          <a:p>
            <a:r>
              <a:rPr lang="en-US" dirty="0" smtClean="0"/>
              <a:t>RNN, </a:t>
            </a:r>
          </a:p>
          <a:p>
            <a:r>
              <a:rPr lang="en-US" dirty="0" smtClean="0"/>
              <a:t>Bidirectional </a:t>
            </a:r>
            <a:r>
              <a:rPr lang="en-US" dirty="0" err="1" smtClean="0"/>
              <a:t>etc</a:t>
            </a:r>
            <a:r>
              <a:rPr lang="en-US" dirty="0" smtClean="0"/>
              <a:t> </a:t>
            </a:r>
          </a:p>
          <a:p>
            <a:r>
              <a:rPr lang="en-US" dirty="0" smtClean="0"/>
              <a:t>Fancy one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spTree>
    <p:extLst>
      <p:ext uri="{BB962C8B-B14F-4D97-AF65-F5344CB8AC3E}">
        <p14:creationId xmlns:p14="http://schemas.microsoft.com/office/powerpoint/2010/main" val="1504772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11</a:t>
            </a:fld>
            <a:endParaRPr lang="en-US" dirty="0"/>
          </a:p>
        </p:txBody>
      </p:sp>
      <p:grpSp>
        <p:nvGrpSpPr>
          <p:cNvPr id="5" name="Group 4"/>
          <p:cNvGrpSpPr/>
          <p:nvPr/>
        </p:nvGrpSpPr>
        <p:grpSpPr>
          <a:xfrm>
            <a:off x="870486" y="2214602"/>
            <a:ext cx="10111765" cy="2885656"/>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784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12</a:t>
            </a:fld>
            <a:endParaRPr lang="en-US" dirty="0"/>
          </a:p>
        </p:txBody>
      </p:sp>
      <p:grpSp>
        <p:nvGrpSpPr>
          <p:cNvPr id="5" name="Group 4"/>
          <p:cNvGrpSpPr>
            <a:grpSpLocks noChangeAspect="1"/>
          </p:cNvGrpSpPr>
          <p:nvPr/>
        </p:nvGrpSpPr>
        <p:grpSpPr>
          <a:xfrm>
            <a:off x="3514838" y="1207040"/>
            <a:ext cx="4519888" cy="1371600"/>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90"/>
              <a:ext cx="1579087"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lumMod val="75000"/>
                      <a:lumOff val="25000"/>
                    </a:schemeClr>
                  </a:solidFill>
                </a:rPr>
                <a:t>Neural Network</a:t>
              </a:r>
              <a:endParaRPr lang="en-US" sz="1100" dirty="0">
                <a:solidFill>
                  <a:schemeClr val="tx1">
                    <a:lumMod val="75000"/>
                    <a:lumOff val="25000"/>
                  </a:schemeClr>
                </a:solidFill>
              </a:endParaRP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flipH="1">
            <a:off x="3446653" y="2207552"/>
            <a:ext cx="2324300" cy="1194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76794" y="2207552"/>
            <a:ext cx="2135503" cy="1194184"/>
          </a:xfrm>
          <a:prstGeom prst="line">
            <a:avLst/>
          </a:prstGeom>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3278100" y="3598368"/>
            <a:ext cx="5691548" cy="2568967"/>
            <a:chOff x="1722506" y="2204535"/>
            <a:chExt cx="8876754" cy="4006658"/>
          </a:xfrm>
        </p:grpSpPr>
        <p:grpSp>
          <p:nvGrpSpPr>
            <p:cNvPr id="21" name="Group 20"/>
            <p:cNvGrpSpPr/>
            <p:nvPr/>
          </p:nvGrpSpPr>
          <p:grpSpPr>
            <a:xfrm>
              <a:off x="2922864" y="2204535"/>
              <a:ext cx="5131983" cy="2966064"/>
              <a:chOff x="-2818142" y="1299411"/>
              <a:chExt cx="7959809" cy="4600426"/>
            </a:xfrm>
          </p:grpSpPr>
          <p:sp>
            <p:nvSpPr>
              <p:cNvPr id="56" name="Oval 55"/>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a:endCxn id="32"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22" name="TextBox 2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5"/>
                  <a:stretch>
                    <a:fillRect l="-12329" r="-8219" b="-82759"/>
                  </a:stretch>
                </a:blipFill>
              </p:spPr>
              <p:txBody>
                <a:bodyPr/>
                <a:lstStyle/>
                <a:p>
                  <a:r>
                    <a:rPr lang="en-US">
                      <a:noFill/>
                    </a:rPr>
                    <a:t> </a:t>
                  </a:r>
                </a:p>
              </p:txBody>
            </p:sp>
          </mc:Fallback>
        </mc:AlternateContent>
        <p:grpSp>
          <p:nvGrpSpPr>
            <p:cNvPr id="23" name="Group 22"/>
            <p:cNvGrpSpPr/>
            <p:nvPr/>
          </p:nvGrpSpPr>
          <p:grpSpPr>
            <a:xfrm>
              <a:off x="1722506" y="2599852"/>
              <a:ext cx="2553320" cy="1179095"/>
              <a:chOff x="3312867" y="1299411"/>
              <a:chExt cx="3960251" cy="1828800"/>
            </a:xfrm>
          </p:grpSpPr>
          <p:sp>
            <p:nvSpPr>
              <p:cNvPr id="54" name="Oval 5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a:stCxn id="22" idx="6"/>
                <a:endCxn id="32"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a:stCxn id="22" idx="6"/>
              <a:endCxn id="29"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6"/>
                  <a:stretch>
                    <a:fillRect b="-7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7"/>
                  <a:stretch>
                    <a:fillRect b="-793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p:sp>
              <p:nvSpPr>
                <p:cNvPr id="27" name="TextBox 26"/>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8"/>
                  <a:stretch>
                    <a:fillRect b="-60000"/>
                  </a:stretch>
                </a:blipFill>
              </p:spPr>
              <p:txBody>
                <a:bodyPr/>
                <a:lstStyle/>
                <a:p>
                  <a:r>
                    <a:rPr lang="en-US">
                      <a:noFill/>
                    </a:rPr>
                    <a:t> </a:t>
                  </a:r>
                </a:p>
              </p:txBody>
            </p:sp>
          </mc:Fallback>
        </mc:AlternateContent>
        <p:grpSp>
          <p:nvGrpSpPr>
            <p:cNvPr id="28" name="Group 27"/>
            <p:cNvGrpSpPr/>
            <p:nvPr/>
          </p:nvGrpSpPr>
          <p:grpSpPr>
            <a:xfrm>
              <a:off x="4275826" y="2297595"/>
              <a:ext cx="1179095" cy="1179095"/>
              <a:chOff x="4299129" y="2129588"/>
              <a:chExt cx="1179095" cy="1179095"/>
            </a:xfrm>
          </p:grpSpPr>
          <p:sp>
            <p:nvSpPr>
              <p:cNvPr id="52" name="Oval 51"/>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9"/>
                    <a:stretch>
                      <a:fillRect b="-15556"/>
                    </a:stretch>
                  </a:blipFill>
                </p:spPr>
                <p:txBody>
                  <a:bodyPr/>
                  <a:lstStyle/>
                  <a:p>
                    <a:r>
                      <a:rPr lang="en-US">
                        <a:noFill/>
                      </a:rPr>
                      <a:t> </a:t>
                    </a:r>
                  </a:p>
                </p:txBody>
              </p:sp>
            </mc:Fallback>
          </mc:AlternateContent>
        </p:grpSp>
        <p:grpSp>
          <p:nvGrpSpPr>
            <p:cNvPr id="29" name="Group 28"/>
            <p:cNvGrpSpPr/>
            <p:nvPr/>
          </p:nvGrpSpPr>
          <p:grpSpPr>
            <a:xfrm>
              <a:off x="4299127" y="5032098"/>
              <a:ext cx="1179095" cy="1179095"/>
              <a:chOff x="4299129" y="4110788"/>
              <a:chExt cx="1179095" cy="1179095"/>
            </a:xfrm>
          </p:grpSpPr>
          <p:sp>
            <p:nvSpPr>
              <p:cNvPr id="50" name="Oval 4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217"/>
                    </a:stretch>
                  </a:blipFill>
                </p:spPr>
                <p:txBody>
                  <a:bodyPr/>
                  <a:lstStyle/>
                  <a:p>
                    <a:r>
                      <a:rPr lang="en-US">
                        <a:noFill/>
                      </a:rPr>
                      <a:t> </a:t>
                    </a:r>
                  </a:p>
                </p:txBody>
              </p:sp>
            </mc:Fallback>
          </mc:AlternateContent>
        </p:grpSp>
        <p:grpSp>
          <p:nvGrpSpPr>
            <p:cNvPr id="30" name="Group 29"/>
            <p:cNvGrpSpPr/>
            <p:nvPr/>
          </p:nvGrpSpPr>
          <p:grpSpPr>
            <a:xfrm>
              <a:off x="1743769" y="4581051"/>
              <a:ext cx="2555358" cy="1179095"/>
              <a:chOff x="3439720" y="1249823"/>
              <a:chExt cx="3963412" cy="1828800"/>
            </a:xfrm>
          </p:grpSpPr>
          <p:sp>
            <p:nvSpPr>
              <p:cNvPr id="48" name="Oval 4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endCxn id="29"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6854487" y="4142659"/>
              <a:ext cx="2565678" cy="2041860"/>
              <a:chOff x="6854487" y="3672396"/>
              <a:chExt cx="2565678" cy="2041860"/>
            </a:xfrm>
          </p:grpSpPr>
          <p:grpSp>
            <p:nvGrpSpPr>
              <p:cNvPr id="44" name="Group 43"/>
              <p:cNvGrpSpPr/>
              <p:nvPr/>
            </p:nvGrpSpPr>
            <p:grpSpPr>
              <a:xfrm>
                <a:off x="6854487" y="3672396"/>
                <a:ext cx="2565678" cy="2041860"/>
                <a:chOff x="3312867" y="548811"/>
                <a:chExt cx="3979419" cy="3166965"/>
              </a:xfrm>
            </p:grpSpPr>
            <p:sp>
              <p:nvSpPr>
                <p:cNvPr id="46" name="Oval 45"/>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11"/>
                    <a:stretch>
                      <a:fillRect b="-15556"/>
                    </a:stretch>
                  </a:blipFill>
                </p:spPr>
                <p:txBody>
                  <a:bodyPr/>
                  <a:lstStyle/>
                  <a:p>
                    <a:r>
                      <a:rPr lang="en-US">
                        <a:noFill/>
                      </a:rPr>
                      <a:t> </a:t>
                    </a:r>
                  </a:p>
                </p:txBody>
              </p:sp>
            </mc:Fallback>
          </mc:AlternateContent>
        </p:grpSp>
        <p:sp>
          <p:nvSpPr>
            <p:cNvPr id="33" name="Oval 32"/>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995029" y="3963571"/>
              <a:ext cx="683714" cy="369332"/>
            </a:xfrm>
            <a:prstGeom prst="rect">
              <a:avLst/>
            </a:prstGeom>
            <a:noFill/>
          </p:spPr>
          <p:txBody>
            <a:bodyPr wrap="square" lIns="0" tIns="0" rIns="0" bIns="0" rtlCol="0">
              <a:spAutoFit/>
            </a:bodyPr>
            <a:lstStyle/>
            <a:p>
              <a:r>
                <a:rPr lang="mr-IN" sz="2400" smtClean="0">
                  <a:latin typeface="Karla" charset="0"/>
                  <a:ea typeface="Karla" charset="0"/>
                  <a:cs typeface="Karla" charset="0"/>
                </a:rPr>
                <a:t>…</a:t>
              </a:r>
              <a:endParaRPr lang="en-US" sz="2400" dirty="0">
                <a:latin typeface="Karla" charset="0"/>
                <a:ea typeface="Karla" charset="0"/>
                <a:cs typeface="Karla" charset="0"/>
              </a:endParaRPr>
            </a:p>
          </p:txBody>
        </p:sp>
        <p:grpSp>
          <p:nvGrpSpPr>
            <p:cNvPr id="35" name="Group 34"/>
            <p:cNvGrpSpPr/>
            <p:nvPr/>
          </p:nvGrpSpPr>
          <p:grpSpPr>
            <a:xfrm>
              <a:off x="4220313" y="3618593"/>
              <a:ext cx="1179095" cy="1179095"/>
              <a:chOff x="4299129" y="4110788"/>
              <a:chExt cx="1179095" cy="1179095"/>
            </a:xfrm>
          </p:grpSpPr>
          <p:sp>
            <p:nvSpPr>
              <p:cNvPr id="42" name="Oval 41"/>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2"/>
                    <a:stretch>
                      <a:fillRect b="-15217"/>
                    </a:stretch>
                  </a:blipFill>
                </p:spPr>
                <p:txBody>
                  <a:bodyPr/>
                  <a:lstStyle/>
                  <a:p>
                    <a:r>
                      <a:rPr lang="en-US">
                        <a:noFill/>
                      </a:rPr>
                      <a:t> </a:t>
                    </a:r>
                  </a:p>
                </p:txBody>
              </p:sp>
            </mc:Fallback>
          </mc:AlternateContent>
        </p:grpSp>
        <p:cxnSp>
          <p:nvCxnSpPr>
            <p:cNvPr id="36" name="Straight Arrow Connector 35"/>
            <p:cNvCxnSpPr>
              <a:stCxn id="22" idx="6"/>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9" idx="3"/>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6820239" y="3592017"/>
              <a:ext cx="1179095" cy="1179095"/>
              <a:chOff x="4299129" y="4110788"/>
              <a:chExt cx="1179095" cy="1179095"/>
            </a:xfrm>
          </p:grpSpPr>
          <p:sp>
            <p:nvSpPr>
              <p:cNvPr id="40" name="Oval 3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3"/>
                    <a:stretch>
                      <a:fillRect b="-15556"/>
                    </a:stretch>
                  </a:blipFill>
                </p:spPr>
                <p:txBody>
                  <a:bodyPr/>
                  <a:lstStyle/>
                  <a:p>
                    <a:r>
                      <a:rPr lang="en-US">
                        <a:noFill/>
                      </a:rPr>
                      <a:t> </a:t>
                    </a:r>
                  </a:p>
                </p:txBody>
              </p:sp>
            </mc:Fallback>
          </mc:AlternateContent>
        </p:grpSp>
        <p:cxnSp>
          <p:nvCxnSpPr>
            <p:cNvPr id="39" name="Straight Arrow Connector 38"/>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056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dirty="0"/>
          </a:p>
        </p:txBody>
      </p:sp>
      <p:grpSp>
        <p:nvGrpSpPr>
          <p:cNvPr id="5" name="Group 4"/>
          <p:cNvGrpSpPr>
            <a:grpSpLocks noChangeAspect="1"/>
          </p:cNvGrpSpPr>
          <p:nvPr/>
        </p:nvGrpSpPr>
        <p:grpSpPr>
          <a:xfrm>
            <a:off x="3514838" y="1207040"/>
            <a:ext cx="4519888" cy="1371600"/>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90"/>
              <a:ext cx="1579087"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lumMod val="75000"/>
                      <a:lumOff val="25000"/>
                    </a:schemeClr>
                  </a:solidFill>
                </a:rPr>
                <a:t>Neural Network</a:t>
              </a:r>
              <a:endParaRPr lang="en-US" sz="1100" dirty="0">
                <a:solidFill>
                  <a:schemeClr val="tx1">
                    <a:lumMod val="75000"/>
                    <a:lumOff val="25000"/>
                  </a:schemeClr>
                </a:solidFill>
              </a:endParaRP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flipH="1">
            <a:off x="3446653" y="2207552"/>
            <a:ext cx="2324300" cy="1194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76794" y="2207552"/>
            <a:ext cx="2135503" cy="1194184"/>
          </a:xfrm>
          <a:prstGeom prst="line">
            <a:avLst/>
          </a:prstGeom>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98036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7" name="Left Brace 6"/>
          <p:cNvSpPr/>
          <p:nvPr/>
        </p:nvSpPr>
        <p:spPr>
          <a:xfrm>
            <a:off x="2912714" y="2180282"/>
            <a:ext cx="1173892" cy="286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Arrow 7"/>
          <p:cNvSpPr/>
          <p:nvPr/>
        </p:nvSpPr>
        <p:spPr>
          <a:xfrm>
            <a:off x="6313983" y="3150973"/>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91877" y="2774848"/>
            <a:ext cx="1430295" cy="16289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Tree>
    <p:extLst>
      <p:ext uri="{BB962C8B-B14F-4D97-AF65-F5344CB8AC3E}">
        <p14:creationId xmlns:p14="http://schemas.microsoft.com/office/powerpoint/2010/main" val="1721904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23818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041272" y="2854411"/>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301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575064"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233092" y="2854410"/>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0732254"/>
              </p:ext>
            </p:extLst>
          </p:nvPr>
        </p:nvGraphicFramePr>
        <p:xfrm>
          <a:off x="4718645" y="2110018"/>
          <a:ext cx="1601286" cy="2724460"/>
        </p:xfrm>
        <a:graphic>
          <a:graphicData uri="http://schemas.openxmlformats.org/drawingml/2006/table">
            <a:tbl>
              <a:tblPr firstRow="1" bandRow="1">
                <a:tableStyleId>{5C22544A-7EE6-4342-B048-85BDC9FD1C3A}</a:tableStyleId>
              </a:tblPr>
              <a:tblGrid>
                <a:gridCol w="800643"/>
                <a:gridCol w="800643"/>
              </a:tblGrid>
              <a:tr h="499420">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542404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43752100"/>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1038498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74512" y="2311416"/>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706405" y="2813431"/>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247424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243192" y="1138943"/>
            <a:ext cx="8924687" cy="369332"/>
          </a:xfrm>
          <a:prstGeom prst="rect">
            <a:avLst/>
          </a:prstGeom>
          <a:noFill/>
        </p:spPr>
        <p:txBody>
          <a:bodyPr wrap="none" rtlCol="0">
            <a:spAutoFit/>
          </a:bodyPr>
          <a:lstStyle/>
          <a:p>
            <a:r>
              <a:rPr lang="en-US" dirty="0" smtClean="0"/>
              <a:t>Force it to learn the features we believe are relevant. Physics maybe an important factor here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275190028"/>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64373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a:t>
            </a:r>
            <a:r>
              <a:rPr lang="en-US" sz="3200" dirty="0" smtClean="0"/>
              <a:t>Autoencoders </a:t>
            </a:r>
            <a:r>
              <a:rPr lang="en-US" sz="3200" dirty="0"/>
              <a:t>and Variational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586661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54701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dirty="0"/>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5904893" y="1595901"/>
            <a:ext cx="1510350" cy="369332"/>
          </a:xfrm>
          <a:prstGeom prst="rect">
            <a:avLst/>
          </a:prstGeom>
          <a:noFill/>
        </p:spPr>
        <p:txBody>
          <a:bodyPr wrap="none" rtlCol="0">
            <a:spAutoFit/>
          </a:bodyPr>
          <a:lstStyle/>
          <a:p>
            <a:r>
              <a:rPr lang="en-US" smtClean="0"/>
              <a:t>Latent space z</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153766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autoencoders?</a:t>
            </a:r>
            <a:endParaRPr lang="en-US" dirty="0"/>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smtClean="0"/>
              <a:t>A particular kind of learning architectures. </a:t>
            </a:r>
          </a:p>
          <a:p>
            <a:pPr marL="457200" indent="-457200">
              <a:buFont typeface="Arial" charset="0"/>
              <a:buChar char="•"/>
            </a:pPr>
            <a:r>
              <a:rPr lang="en-US" dirty="0" smtClean="0"/>
              <a:t>A mechanism of compressing its input in a form that can be decompressed. </a:t>
            </a:r>
          </a:p>
          <a:p>
            <a:pPr marL="457200" indent="-457200">
              <a:buFont typeface="Arial" charset="0"/>
              <a:buChar char="•"/>
            </a:pPr>
            <a:r>
              <a:rPr lang="en-US" dirty="0" smtClean="0"/>
              <a:t>Similar to MP3 that compresses music and JPG that compresses images.</a:t>
            </a:r>
          </a:p>
          <a:p>
            <a:pPr marL="457200" indent="-457200">
              <a:buFont typeface="Arial" charset="0"/>
              <a:buChar char="•"/>
            </a:pPr>
            <a:r>
              <a:rPr lang="en-US" dirty="0" smtClean="0"/>
              <a:t>Autoencoders are more general than MP3 or JPG.</a:t>
            </a:r>
          </a:p>
          <a:p>
            <a:pPr marL="457200" indent="-457200">
              <a:buFont typeface="Arial" charset="0"/>
              <a:buChar char="•"/>
            </a:pPr>
            <a:r>
              <a:rPr lang="en-US" dirty="0" smtClean="0"/>
              <a:t>Usually is used to reduce the dimensionality of the data or find a representation that is better for another task. </a:t>
            </a:r>
          </a:p>
          <a:p>
            <a:pPr marL="457200" indent="-457200">
              <a:buFont typeface="Arial" charset="0"/>
              <a:buChar char="•"/>
            </a:pPr>
            <a:r>
              <a:rPr lang="en-US" dirty="0" smtClean="0"/>
              <a:t>They are also used to blend inputs from one input to another. </a:t>
            </a:r>
          </a:p>
          <a:p>
            <a:pPr marL="457200" indent="-457200">
              <a:buFont typeface="Arial" charset="0"/>
              <a:buChar char="•"/>
            </a:pPr>
            <a:r>
              <a:rPr lang="en-US" dirty="0" smtClean="0"/>
              <a:t>Commonly used for </a:t>
            </a:r>
            <a:r>
              <a:rPr lang="en-US" dirty="0" err="1" smtClean="0"/>
              <a:t>denoising</a:t>
            </a:r>
            <a:r>
              <a:rPr lang="en-US" dirty="0" smtClean="0"/>
              <a:t>, infilling, </a:t>
            </a:r>
            <a:r>
              <a:rPr lang="mr-IN" dirty="0" smtClean="0"/>
              <a:t>…</a:t>
            </a:r>
            <a:r>
              <a:rPr lang="en-US" dirty="0" smtClean="0"/>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t>
            </a:r>
            <a:endParaRPr lang="en-US" dirty="0"/>
          </a:p>
        </p:txBody>
      </p:sp>
      <p:sp>
        <p:nvSpPr>
          <p:cNvPr id="3" name="Content Placeholder 2"/>
          <p:cNvSpPr>
            <a:spLocks noGrp="1"/>
          </p:cNvSpPr>
          <p:nvPr>
            <p:ph idx="1"/>
          </p:nvPr>
        </p:nvSpPr>
        <p:spPr/>
        <p:txBody>
          <a:bodyPr/>
          <a:lstStyle/>
          <a:p>
            <a:r>
              <a:rPr lang="en-US" dirty="0" smtClean="0"/>
              <a:t>MP3 can compress music files by a factor of 10, so it allowed to burn CDs or MP3-players to store a lot of music. </a:t>
            </a:r>
          </a:p>
          <a:p>
            <a:r>
              <a:rPr lang="en-US" dirty="0" smtClean="0"/>
              <a:t>Same with JPG, compresses images by a factor of 10-20.</a:t>
            </a:r>
          </a:p>
          <a:p>
            <a:r>
              <a:rPr lang="en-US" dirty="0"/>
              <a:t>This helped lead to the image-rich </a:t>
            </a:r>
            <a:r>
              <a:rPr lang="en-US" dirty="0" smtClean="0"/>
              <a:t>web and abundance of music that </a:t>
            </a:r>
            <a:r>
              <a:rPr lang="en-US" dirty="0"/>
              <a:t>we enjoy </a:t>
            </a:r>
            <a:r>
              <a:rPr lang="en-US" dirty="0" smtClean="0"/>
              <a:t>today.</a:t>
            </a:r>
          </a:p>
          <a:p>
            <a:endParaRPr lang="en-US" dirty="0"/>
          </a:p>
          <a:p>
            <a:r>
              <a:rPr lang="en-US" dirty="0"/>
              <a:t>We say that both MP3 and JPG take an input (a music or image file), and </a:t>
            </a:r>
            <a:r>
              <a:rPr lang="en-US" b="1" dirty="0"/>
              <a:t>encode</a:t>
            </a:r>
            <a:r>
              <a:rPr lang="en-US" dirty="0"/>
              <a:t> it into a </a:t>
            </a:r>
            <a:r>
              <a:rPr lang="en-US" b="1" dirty="0" smtClean="0"/>
              <a:t>compressed </a:t>
            </a:r>
            <a:r>
              <a:rPr lang="en-US" dirty="0" smtClean="0"/>
              <a:t>form.</a:t>
            </a:r>
          </a:p>
          <a:p>
            <a:r>
              <a:rPr lang="en-US" dirty="0" smtClean="0"/>
              <a:t>Then we </a:t>
            </a:r>
            <a:r>
              <a:rPr lang="en-US" b="1" dirty="0" smtClean="0"/>
              <a:t>decode</a:t>
            </a:r>
            <a:r>
              <a:rPr lang="en-US" dirty="0" smtClean="0"/>
              <a:t> or </a:t>
            </a:r>
            <a:r>
              <a:rPr lang="en-US" b="1" dirty="0" smtClean="0"/>
              <a:t>decompress</a:t>
            </a:r>
            <a:r>
              <a:rPr lang="en-US" dirty="0" smtClean="0"/>
              <a:t> the intermediate version to some lower quality original version.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344150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24</a:t>
            </a:fld>
            <a:endParaRPr lang="en-US"/>
          </a:p>
        </p:txBody>
      </p:sp>
    </p:spTree>
    <p:extLst>
      <p:ext uri="{BB962C8B-B14F-4D97-AF65-F5344CB8AC3E}">
        <p14:creationId xmlns:p14="http://schemas.microsoft.com/office/powerpoint/2010/main" val="10421222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a:t>
            </a:r>
            <a:endParaRPr lang="en-US" dirty="0"/>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smtClean="0"/>
              <a:t>The greater the difference of the original version and the decompressed version the greater the </a:t>
            </a:r>
            <a:r>
              <a:rPr lang="en-US" sz="2400" b="1" dirty="0" smtClean="0"/>
              <a:t>loss</a:t>
            </a:r>
            <a:r>
              <a:rPr lang="en-US" sz="2400" dirty="0" smtClean="0"/>
              <a:t>.</a:t>
            </a:r>
          </a:p>
          <a:p>
            <a:pPr>
              <a:spcAft>
                <a:spcPts val="600"/>
              </a:spcAft>
            </a:pPr>
            <a:r>
              <a:rPr lang="en-US" sz="2400" dirty="0" smtClean="0"/>
              <a:t>For example imagine you are in Boston and it is cold and want to write a text to a special friend who is having her birthday.</a:t>
            </a:r>
          </a:p>
          <a:p>
            <a:pPr algn="ctr">
              <a:spcAft>
                <a:spcPts val="600"/>
              </a:spcAft>
            </a:pPr>
            <a:r>
              <a:rPr lang="en-US" sz="2400" b="1" dirty="0" smtClean="0"/>
              <a:t>HANNAH HAPPY BIRTHDAY I LOVE YOU DAN</a:t>
            </a:r>
            <a:endParaRPr lang="en-US" sz="2400" dirty="0" smtClean="0"/>
          </a:p>
          <a:p>
            <a:pPr>
              <a:spcAft>
                <a:spcPts val="600"/>
              </a:spcAft>
            </a:pPr>
            <a:r>
              <a:rPr lang="en-US" sz="2400" dirty="0" smtClean="0"/>
              <a:t>Boston is cold, as we all know, (-20C) and I do not want to have my hands out in the cold, so I want to shorten the message. I can use texting language as: </a:t>
            </a:r>
            <a:endParaRPr lang="en-US" sz="2400" dirty="0"/>
          </a:p>
          <a:p>
            <a:pPr algn="ctr">
              <a:spcAft>
                <a:spcPts val="600"/>
              </a:spcAft>
            </a:pPr>
            <a:r>
              <a:rPr lang="en-US" sz="2400" b="1" dirty="0" smtClean="0">
                <a:solidFill>
                  <a:srgbClr val="C00000"/>
                </a:solidFill>
              </a:rPr>
              <a:t>H HBD </a:t>
            </a:r>
            <a:r>
              <a:rPr lang="en-US" sz="2400" b="1" dirty="0" smtClean="0">
                <a:solidFill>
                  <a:srgbClr val="C00000"/>
                </a:solidFill>
              </a:rPr>
              <a:t>ILY D</a:t>
            </a:r>
          </a:p>
          <a:p>
            <a:pPr>
              <a:spcAft>
                <a:spcPts val="600"/>
              </a:spcAft>
            </a:pPr>
            <a:r>
              <a:rPr lang="en-US" sz="2400" dirty="0" smtClean="0"/>
              <a:t>I started with 46 characters and compress them to </a:t>
            </a:r>
            <a:r>
              <a:rPr lang="en-US" sz="2400" dirty="0"/>
              <a:t>9</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1009293" cy="2111143"/>
          </a:xfrm>
        </p:spPr>
        <p:txBody>
          <a:bodyPr/>
          <a:lstStyle/>
          <a:p>
            <a:r>
              <a:rPr lang="en-US" b="1" dirty="0" smtClean="0">
                <a:solidFill>
                  <a:srgbClr val="C00000"/>
                </a:solidFill>
              </a:rPr>
              <a:t>HPD </a:t>
            </a:r>
            <a:r>
              <a:rPr lang="en-US" dirty="0" smtClean="0">
                <a:solidFill>
                  <a:schemeClr val="tx1">
                    <a:lumMod val="75000"/>
                    <a:lumOff val="25000"/>
                  </a:schemeClr>
                </a:solidFill>
              </a:rPr>
              <a:t>is unambiguous given that it is her birthday today, but </a:t>
            </a:r>
            <a:r>
              <a:rPr lang="en-US" b="1" dirty="0" smtClean="0">
                <a:solidFill>
                  <a:srgbClr val="C00000"/>
                </a:solidFill>
              </a:rPr>
              <a:t>D </a:t>
            </a:r>
            <a:r>
              <a:rPr lang="en-US" dirty="0" smtClean="0">
                <a:solidFill>
                  <a:schemeClr val="tx1">
                    <a:lumMod val="75000"/>
                    <a:lumOff val="25000"/>
                  </a:schemeClr>
                </a:solidFill>
              </a:rPr>
              <a:t>could mean </a:t>
            </a:r>
            <a:r>
              <a:rPr lang="en-US" b="1" dirty="0" smtClean="0">
                <a:solidFill>
                  <a:schemeClr val="tx1">
                    <a:lumMod val="75000"/>
                    <a:lumOff val="25000"/>
                  </a:schemeClr>
                </a:solidFill>
              </a:rPr>
              <a:t>Dan</a:t>
            </a:r>
            <a:r>
              <a:rPr lang="en-US" dirty="0" smtClean="0">
                <a:solidFill>
                  <a:schemeClr val="tx1">
                    <a:lumMod val="75000"/>
                    <a:lumOff val="25000"/>
                  </a:schemeClr>
                </a:solidFill>
              </a:rPr>
              <a:t> or </a:t>
            </a:r>
            <a:r>
              <a:rPr lang="en-US" b="1" dirty="0" smtClean="0">
                <a:solidFill>
                  <a:schemeClr val="tx1">
                    <a:lumMod val="75000"/>
                    <a:lumOff val="25000"/>
                  </a:schemeClr>
                </a:solidFill>
              </a:rPr>
              <a:t>David. This can lead to some drama depending on the situation. </a:t>
            </a:r>
          </a:p>
          <a:p>
            <a:endParaRPr lang="en-US" b="1" dirty="0">
              <a:solidFill>
                <a:srgbClr val="C00000"/>
              </a:solidFill>
            </a:endParaRPr>
          </a:p>
          <a:p>
            <a:r>
              <a:rPr lang="en-US" dirty="0" smtClean="0">
                <a:solidFill>
                  <a:schemeClr val="tx1">
                    <a:lumMod val="75000"/>
                    <a:lumOff val="25000"/>
                  </a:schemeClr>
                </a:solidFill>
              </a:rPr>
              <a:t>A </a:t>
            </a:r>
            <a:r>
              <a:rPr lang="en-US" dirty="0">
                <a:solidFill>
                  <a:schemeClr val="tx1">
                    <a:lumMod val="75000"/>
                    <a:lumOff val="25000"/>
                  </a:schemeClr>
                </a:solidFill>
              </a:rPr>
              <a:t>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a:t>
            </a:r>
            <a:r>
              <a:rPr lang="en-US" dirty="0" smtClean="0">
                <a:solidFill>
                  <a:schemeClr val="tx1">
                    <a:lumMod val="75000"/>
                    <a:lumOff val="25000"/>
                  </a:schemeClr>
                </a:solidFill>
              </a:rPr>
              <a:t>data.</a:t>
            </a:r>
          </a:p>
          <a:p>
            <a:endParaRPr lang="en-US" dirty="0">
              <a:solidFill>
                <a:schemeClr val="tx1">
                  <a:lumMod val="75000"/>
                  <a:lumOff val="25000"/>
                </a:schemeClr>
              </a:solidFill>
            </a:endParaRPr>
          </a:p>
          <a:p>
            <a:endParaRPr lang="en-US"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20" name="TextBox 19"/>
              <p:cNvSpPr txBox="1"/>
              <p:nvPr/>
            </p:nvSpPr>
            <p:spPr>
              <a:xfrm>
                <a:off x="5088043" y="5773410"/>
                <a:ext cx="17406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m:t>
                                  </m:r>
                                </m:sup>
                              </m:sSup>
                            </m:e>
                          </m:d>
                        </m:e>
                        <m:sup>
                          <m:r>
                            <a:rPr lang="en-US" b="0" i="1" smtClean="0">
                              <a:latin typeface="Cambria Math" charset="0"/>
                            </a:rPr>
                            <m:t>2</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088043" y="5773410"/>
                <a:ext cx="1740605" cy="369332"/>
              </a:xfrm>
              <a:prstGeom prst="rect">
                <a:avLst/>
              </a:prstGeom>
              <a:blipFill rotWithShape="0">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3551027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MP3 </a:t>
            </a:r>
            <a:r>
              <a:rPr lang="en-US" dirty="0" smtClean="0"/>
              <a:t>and JPG on an image</a:t>
            </a:r>
            <a:endParaRPr lang="en-US" dirty="0"/>
          </a:p>
        </p:txBody>
      </p:sp>
      <p:sp>
        <p:nvSpPr>
          <p:cNvPr id="3" name="Content Placeholder 2"/>
          <p:cNvSpPr>
            <a:spLocks noGrp="1"/>
          </p:cNvSpPr>
          <p:nvPr>
            <p:ph idx="1"/>
          </p:nvPr>
        </p:nvSpPr>
        <p:spPr>
          <a:xfrm>
            <a:off x="494219" y="5471055"/>
            <a:ext cx="11177828" cy="428997"/>
          </a:xfrm>
        </p:spPr>
        <p:txBody>
          <a:bodyPr/>
          <a:lstStyle/>
          <a:p>
            <a:r>
              <a:rPr lang="en-US" smtClean="0"/>
              <a:t>Original image 256x256=262,000, MP3=37,000</a:t>
            </a:r>
            <a:r>
              <a:rPr lang="en-US" dirty="0"/>
              <a:t>, </a:t>
            </a:r>
            <a:r>
              <a:rPr lang="en-US" smtClean="0"/>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itle 1"/>
          <p:cNvSpPr>
            <a:spLocks noGrp="1"/>
          </p:cNvSpPr>
          <p:nvPr>
            <p:ph type="title"/>
          </p:nvPr>
        </p:nvSpPr>
        <p:spPr/>
        <p:txBody>
          <a:bodyPr/>
          <a:lstStyle/>
          <a:p>
            <a:r>
              <a:rPr lang="en-US" dirty="0" smtClean="0"/>
              <a:t>MP3 and JPG on an image (</a:t>
            </a:r>
            <a:r>
              <a:rPr lang="en-US" dirty="0" err="1" smtClean="0"/>
              <a:t>cont</a:t>
            </a:r>
            <a:r>
              <a:rPr lang="en-US" dirty="0" smtClean="0"/>
              <a:t>)</a:t>
            </a:r>
            <a:endParaRPr lang="en-US" dirty="0"/>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Quick review of Neural Networks</a:t>
            </a:r>
          </a:p>
          <a:p>
            <a:pPr marL="457200" indent="-457200">
              <a:spcAft>
                <a:spcPts val="1200"/>
              </a:spcAft>
              <a:buFont typeface="Arial" charset="0"/>
              <a:buChar char="•"/>
            </a:pPr>
            <a:r>
              <a:rPr lang="en-US" dirty="0" smtClean="0">
                <a:solidFill>
                  <a:schemeClr val="tx1">
                    <a:lumMod val="75000"/>
                    <a:lumOff val="25000"/>
                  </a:schemeClr>
                </a:solidFill>
              </a:rPr>
              <a:t>Representation Learning </a:t>
            </a:r>
          </a:p>
          <a:p>
            <a:pPr marL="457200" indent="-457200">
              <a:spcAft>
                <a:spcPts val="1200"/>
              </a:spcAft>
              <a:buFont typeface="Arial" charset="0"/>
              <a:buChar char="•"/>
            </a:pPr>
            <a:r>
              <a:rPr lang="en-US" dirty="0" smtClean="0">
                <a:solidFill>
                  <a:schemeClr val="tx1">
                    <a:lumMod val="75000"/>
                    <a:lumOff val="25000"/>
                  </a:schemeClr>
                </a:solidFill>
              </a:rPr>
              <a:t>Autoencoders</a:t>
            </a:r>
          </a:p>
          <a:p>
            <a:pPr marL="457200" indent="-457200">
              <a:spcAft>
                <a:spcPts val="1200"/>
              </a:spcAft>
              <a:buFont typeface="Arial" charset="0"/>
              <a:buChar char="•"/>
            </a:pPr>
            <a:r>
              <a:rPr lang="en-US" dirty="0" smtClean="0">
                <a:solidFill>
                  <a:schemeClr val="tx1">
                    <a:lumMod val="75000"/>
                    <a:lumOff val="25000"/>
                  </a:schemeClr>
                </a:solidFill>
              </a:rPr>
              <a:t>Variational autoencoders</a:t>
            </a:r>
          </a:p>
          <a:p>
            <a:pPr>
              <a:spcAft>
                <a:spcPts val="1200"/>
              </a:spcAft>
            </a:pPr>
            <a:endParaRPr lang="en-US" dirty="0" smtClean="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3</a:t>
            </a:fld>
            <a:endParaRPr lang="en-US" dirty="0"/>
          </a:p>
        </p:txBody>
      </p:sp>
    </p:spTree>
    <p:extLst>
      <p:ext uri="{BB962C8B-B14F-4D97-AF65-F5344CB8AC3E}">
        <p14:creationId xmlns:p14="http://schemas.microsoft.com/office/powerpoint/2010/main" val="15962605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3" name="Content Placeholder 2"/>
          <p:cNvSpPr>
            <a:spLocks noGrp="1"/>
          </p:cNvSpPr>
          <p:nvPr>
            <p:ph idx="1"/>
          </p:nvPr>
        </p:nvSpPr>
        <p:spPr/>
        <p:txBody>
          <a:bodyPr/>
          <a:lstStyle/>
          <a:p>
            <a:r>
              <a:rPr lang="en-US" dirty="0" smtClean="0"/>
              <a:t>Blend inputs to </a:t>
            </a:r>
            <a:r>
              <a:rPr lang="en-US" dirty="0"/>
              <a:t>create new data that is like the input data, but </a:t>
            </a:r>
            <a:r>
              <a:rPr lang="en-US" dirty="0" smtClean="0"/>
              <a:t>different. </a:t>
            </a:r>
            <a:endParaRPr lang="en-US" dirty="0"/>
          </a:p>
          <a:p>
            <a:r>
              <a:rPr lang="en-US" b="1" dirty="0" smtClean="0"/>
              <a:t>Content </a:t>
            </a:r>
            <a:r>
              <a:rPr lang="en-US" b="1" dirty="0"/>
              <a:t>blending</a:t>
            </a:r>
            <a:r>
              <a:rPr lang="en-US" dirty="0"/>
              <a:t>. That’s where we blend the content of two pieces of data with each other. For example, if we place a cow and zebra over </a:t>
            </a:r>
            <a:r>
              <a:rPr lang="en-US" dirty="0" smtClean="0"/>
              <a:t>one another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0917861" cy="2111143"/>
          </a:xfrm>
        </p:spPr>
        <p:txBody>
          <a:bodyPr/>
          <a:lstStyle/>
          <a:p>
            <a:r>
              <a:rPr lang="en-US" b="1" dirty="0" smtClean="0"/>
              <a:t>Parametric</a:t>
            </a:r>
            <a:r>
              <a:rPr lang="en-US" dirty="0" smtClean="0"/>
              <a:t> or </a:t>
            </a:r>
            <a:r>
              <a:rPr lang="en-US" b="1" dirty="0" smtClean="0"/>
              <a:t>representation</a:t>
            </a:r>
            <a:r>
              <a:rPr lang="en-US" dirty="0" smtClean="0"/>
              <a:t> blending: </a:t>
            </a:r>
          </a:p>
          <a:p>
            <a:endParaRPr lang="en-US" dirty="0"/>
          </a:p>
          <a:p>
            <a:r>
              <a:rPr lang="en-US" dirty="0" smtClean="0"/>
              <a:t>Work with </a:t>
            </a:r>
            <a:r>
              <a:rPr lang="en-US" dirty="0"/>
              <a:t>parameters that describe the </a:t>
            </a:r>
            <a:r>
              <a:rPr lang="en-US" dirty="0" smtClean="0"/>
              <a:t>object we’re </a:t>
            </a:r>
            <a:r>
              <a:rPr lang="en-US" dirty="0"/>
              <a:t>interested in. By blending two sets of parameters, depending on the nature of the parameters and the algorithm we use to create the object, we can create results that blend the inherent qualities of the things </a:t>
            </a:r>
            <a:r>
              <a:rPr lang="en-US" dirty="0" smtClean="0"/>
              <a:t>themselves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spTree>
    <p:extLst>
      <p:ext uri="{BB962C8B-B14F-4D97-AF65-F5344CB8AC3E}">
        <p14:creationId xmlns:p14="http://schemas.microsoft.com/office/powerpoint/2010/main" val="20782997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8821454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blending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5382704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or representation </a:t>
            </a:r>
            <a:r>
              <a:rPr lang="en-US" dirty="0"/>
              <a:t>b</a:t>
            </a:r>
            <a:r>
              <a:rPr lang="en-US" dirty="0" smtClean="0"/>
              <a:t>lending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15099790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in compressed representation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endParaRPr lang="en-US" sz="2000" dirty="0" smtClean="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What if we try </a:t>
            </a:r>
            <a:r>
              <a:rPr lang="en-US" sz="2000" dirty="0">
                <a:solidFill>
                  <a:schemeClr val="tx1">
                    <a:lumMod val="75000"/>
                    <a:lumOff val="25000"/>
                  </a:schemeClr>
                </a:solidFill>
                <a:latin typeface="Karla" charset="0"/>
                <a:ea typeface="Karla" charset="0"/>
                <a:cs typeface="Karla" charset="0"/>
              </a:rPr>
              <a:t>this with compressed </a:t>
            </a:r>
            <a:r>
              <a:rPr lang="en-US" sz="2000" dirty="0" smtClean="0">
                <a:solidFill>
                  <a:schemeClr val="tx1">
                    <a:lumMod val="75000"/>
                    <a:lumOff val="25000"/>
                  </a:schemeClr>
                </a:solidFill>
                <a:latin typeface="Karla" charset="0"/>
                <a:ea typeface="Karla" charset="0"/>
                <a:cs typeface="Karla" charset="0"/>
              </a:rPr>
              <a:t>objects. The compressed </a:t>
            </a:r>
            <a:r>
              <a:rPr lang="en-US" sz="2000" dirty="0">
                <a:solidFill>
                  <a:schemeClr val="tx1">
                    <a:lumMod val="75000"/>
                    <a:lumOff val="25000"/>
                  </a:schemeClr>
                </a:solidFill>
                <a:latin typeface="Karla" charset="0"/>
                <a:ea typeface="Karla" charset="0"/>
                <a:cs typeface="Karla" charset="0"/>
              </a:rPr>
              <a:t>form </a:t>
            </a:r>
            <a:r>
              <a:rPr lang="en-US" sz="2000" dirty="0" smtClean="0">
                <a:solidFill>
                  <a:schemeClr val="tx1">
                    <a:lumMod val="75000"/>
                    <a:lumOff val="25000"/>
                  </a:schemeClr>
                </a:solidFill>
                <a:latin typeface="Karla" charset="0"/>
                <a:ea typeface="Karla" charset="0"/>
                <a:cs typeface="Karla" charset="0"/>
              </a:rPr>
              <a:t>may not be the best representation with what we would like to blend the </a:t>
            </a:r>
            <a:r>
              <a:rPr lang="en-US" sz="2000" dirty="0">
                <a:solidFill>
                  <a:schemeClr val="tx1">
                    <a:lumMod val="75000"/>
                    <a:lumOff val="25000"/>
                  </a:schemeClr>
                </a:solidFill>
                <a:latin typeface="Karla" charset="0"/>
                <a:ea typeface="Karla" charset="0"/>
                <a:cs typeface="Karla" charset="0"/>
              </a:rPr>
              <a:t>objects</a:t>
            </a:r>
            <a:r>
              <a:rPr lang="en-US" sz="2000" dirty="0" smtClean="0">
                <a:solidFill>
                  <a:schemeClr val="tx1">
                    <a:lumMod val="75000"/>
                    <a:lumOff val="25000"/>
                  </a:schemeClr>
                </a:solidFill>
                <a:latin typeface="Karla" charset="0"/>
                <a:ea typeface="Karla" charset="0"/>
                <a:cs typeface="Karla" charset="0"/>
              </a:rPr>
              <a:t>.</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For </a:t>
            </a:r>
            <a:r>
              <a:rPr lang="en-US" sz="2000" dirty="0">
                <a:solidFill>
                  <a:schemeClr val="tx1">
                    <a:lumMod val="75000"/>
                    <a:lumOff val="25000"/>
                  </a:schemeClr>
                </a:solidFill>
                <a:latin typeface="Karla" charset="0"/>
                <a:ea typeface="Karla" charset="0"/>
                <a:cs typeface="Karla" charset="0"/>
              </a:rPr>
              <a:t>example, let’s take the sounds of the words </a:t>
            </a:r>
            <a:r>
              <a:rPr lang="en-US" sz="2000" i="1" dirty="0" smtClean="0">
                <a:solidFill>
                  <a:srgbClr val="C00000"/>
                </a:solidFill>
                <a:latin typeface="Karla" charset="0"/>
                <a:ea typeface="Karla" charset="0"/>
                <a:cs typeface="Karla" charset="0"/>
              </a:rPr>
              <a:t>cherry</a:t>
            </a:r>
            <a:r>
              <a:rPr lang="en-US" sz="2000" dirty="0" smtClean="0">
                <a:solidFill>
                  <a:srgbClr val="C00000"/>
                </a:solidFill>
                <a:latin typeface="Karla" charset="0"/>
                <a:ea typeface="Karla" charset="0"/>
                <a:cs typeface="Karla" charset="0"/>
              </a:rPr>
              <a:t> </a:t>
            </a:r>
            <a:r>
              <a:rPr lang="en-US" sz="2000" dirty="0" smtClean="0">
                <a:solidFill>
                  <a:schemeClr val="tx1">
                    <a:lumMod val="75000"/>
                    <a:lumOff val="25000"/>
                  </a:schemeClr>
                </a:solidFill>
                <a:latin typeface="Karla" charset="0"/>
                <a:ea typeface="Karla" charset="0"/>
                <a:cs typeface="Karla" charset="0"/>
              </a:rPr>
              <a:t>and </a:t>
            </a:r>
            <a:r>
              <a:rPr lang="en-US" sz="2000" i="1" dirty="0" smtClean="0">
                <a:solidFill>
                  <a:srgbClr val="C00000"/>
                </a:solidFill>
                <a:latin typeface="Karla" charset="0"/>
                <a:ea typeface="Karla" charset="0"/>
                <a:cs typeface="Karla" charset="0"/>
              </a:rPr>
              <a:t>orange</a:t>
            </a:r>
            <a:r>
              <a:rPr lang="en-US" sz="2000" dirty="0" smtClean="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We </a:t>
            </a:r>
            <a:r>
              <a:rPr lang="en-US" sz="2000" dirty="0">
                <a:solidFill>
                  <a:schemeClr val="tx1">
                    <a:lumMod val="75000"/>
                    <a:lumOff val="25000"/>
                  </a:schemeClr>
                </a:solidFill>
                <a:latin typeface="Karla" charset="0"/>
                <a:ea typeface="Karla" charset="0"/>
                <a:cs typeface="Karla" charset="0"/>
              </a:rPr>
              <a:t>can blend these sounds together </a:t>
            </a:r>
            <a:r>
              <a:rPr lang="en-US" sz="2000" dirty="0" smtClean="0">
                <a:solidFill>
                  <a:schemeClr val="tx1">
                    <a:lumMod val="75000"/>
                    <a:lumOff val="25000"/>
                  </a:schemeClr>
                </a:solidFill>
                <a:latin typeface="Karla" charset="0"/>
                <a:ea typeface="Karla" charset="0"/>
                <a:cs typeface="Karla" charset="0"/>
              </a:rPr>
              <a:t>or we can </a:t>
            </a:r>
            <a:r>
              <a:rPr lang="en-US" sz="2000" i="1" dirty="0" smtClean="0">
                <a:solidFill>
                  <a:schemeClr val="tx1">
                    <a:lumMod val="75000"/>
                    <a:lumOff val="25000"/>
                  </a:schemeClr>
                </a:solidFill>
                <a:latin typeface="Karla" charset="0"/>
                <a:ea typeface="Karla" charset="0"/>
                <a:cs typeface="Karla" charset="0"/>
              </a:rPr>
              <a:t>compressed</a:t>
            </a:r>
            <a:r>
              <a:rPr lang="en-US" sz="2000" dirty="0" smtClean="0">
                <a:solidFill>
                  <a:schemeClr val="tx1">
                    <a:lumMod val="75000"/>
                    <a:lumOff val="25000"/>
                  </a:schemeClr>
                </a:solidFill>
                <a:latin typeface="Karla" charset="0"/>
                <a:ea typeface="Karla" charset="0"/>
                <a:cs typeface="Karla" charset="0"/>
              </a:rPr>
              <a:t> these </a:t>
            </a:r>
            <a:r>
              <a:rPr lang="en-US" sz="2000" dirty="0">
                <a:solidFill>
                  <a:schemeClr val="tx1">
                    <a:lumMod val="75000"/>
                    <a:lumOff val="25000"/>
                  </a:schemeClr>
                </a:solidFill>
                <a:latin typeface="Karla" charset="0"/>
                <a:ea typeface="Karla" charset="0"/>
                <a:cs typeface="Karla" charset="0"/>
              </a:rPr>
              <a:t>sounds into </a:t>
            </a:r>
            <a:r>
              <a:rPr lang="en-US" sz="2000" dirty="0" smtClean="0">
                <a:solidFill>
                  <a:schemeClr val="tx1">
                    <a:lumMod val="75000"/>
                    <a:lumOff val="25000"/>
                  </a:schemeClr>
                </a:solidFill>
                <a:latin typeface="Karla" charset="0"/>
                <a:ea typeface="Karla" charset="0"/>
                <a:cs typeface="Karla" charset="0"/>
              </a:rPr>
              <a:t>written words.</a:t>
            </a:r>
            <a:endParaRPr lang="en-US" sz="2000" dirty="0">
              <a:solidFill>
                <a:schemeClr val="tx1">
                  <a:lumMod val="75000"/>
                  <a:lumOff val="25000"/>
                </a:schemeClr>
              </a:solidFill>
              <a:latin typeface="Karla" charset="0"/>
              <a:ea typeface="Karla" charset="0"/>
              <a:cs typeface="Karla" charset="0"/>
            </a:endParaRP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dirty="0" smtClean="0">
                  <a:latin typeface="Karla" charset="0"/>
                  <a:ea typeface="Karla" charset="0"/>
                  <a:cs typeface="Karla" charset="0"/>
                </a:rPr>
                <a:t>FCN with 20 neurons</a:t>
              </a:r>
              <a:endParaRPr lang="en-US" dirty="0">
                <a:latin typeface="Karla" charset="0"/>
                <a:ea typeface="Karla" charset="0"/>
                <a:cs typeface="Karla" charset="0"/>
              </a:endParaRP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smtClean="0">
                  <a:latin typeface="Karla" charset="0"/>
                  <a:ea typeface="Karla" charset="0"/>
                  <a:cs typeface="Karla" charset="0"/>
                </a:rPr>
                <a:t>20 numbers</a:t>
              </a:r>
              <a:endParaRPr lang="en-US" dirty="0">
                <a:latin typeface="Karla" charset="0"/>
                <a:ea typeface="Karla" charset="0"/>
                <a:cs typeface="Karla" charset="0"/>
              </a:endParaRPr>
            </a:p>
          </p:txBody>
        </p:sp>
      </p:grpSp>
      <p:sp>
        <p:nvSpPr>
          <p:cNvPr id="16" name="Content Placeholder 15"/>
          <p:cNvSpPr>
            <a:spLocks noGrp="1"/>
          </p:cNvSpPr>
          <p:nvPr>
            <p:ph idx="1"/>
          </p:nvPr>
        </p:nvSpPr>
        <p:spPr/>
        <p:txBody>
          <a:bodyPr/>
          <a:lstStyle/>
          <a:p>
            <a:r>
              <a:rPr lang="en-US" dirty="0" smtClean="0"/>
              <a:t>Encode with a simple fully connected network (FCN)</a:t>
            </a:r>
            <a:endParaRPr lang="en-US" dirty="0"/>
          </a:p>
        </p:txBody>
      </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smtClean="0">
                  <a:latin typeface="Karla" charset="0"/>
                  <a:ea typeface="Karla" charset="0"/>
                  <a:cs typeface="Karla" charset="0"/>
                </a:rPr>
                <a:t>FCN: 20 </a:t>
              </a:r>
              <a:r>
                <a:rPr lang="en-US" dirty="0" smtClean="0">
                  <a:latin typeface="Karla" charset="0"/>
                  <a:ea typeface="Karla" charset="0"/>
                  <a:cs typeface="Karla" charset="0"/>
                </a:rPr>
                <a:t>neurons</a:t>
              </a:r>
              <a:endParaRPr lang="en-US" dirty="0">
                <a:latin typeface="Karla" charset="0"/>
                <a:ea typeface="Karla" charset="0"/>
                <a:cs typeface="Karla" charset="0"/>
              </a:endParaRP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smtClean="0">
                  <a:latin typeface="Karla" charset="0"/>
                  <a:ea typeface="Karla" charset="0"/>
                  <a:cs typeface="Karla" charset="0"/>
                </a:rPr>
                <a:t>FCN:10000 neurons</a:t>
              </a:r>
              <a:endParaRPr lang="en-US" dirty="0">
                <a:latin typeface="Karla" charset="0"/>
                <a:ea typeface="Karla" charset="0"/>
                <a:cs typeface="Karla" charset="0"/>
              </a:endParaRP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smtClean="0">
                <a:latin typeface="Karla" charset="0"/>
                <a:ea typeface="Karla" charset="0"/>
                <a:cs typeface="Karla" charset="0"/>
              </a:rPr>
              <a:t>10000 numbers</a:t>
            </a:r>
            <a:endParaRPr lang="en-US" dirty="0">
              <a:latin typeface="Karla" charset="0"/>
              <a:ea typeface="Karla" charset="0"/>
              <a:cs typeface="Karla" charset="0"/>
            </a:endParaRPr>
          </a:p>
        </p:txBody>
      </p:sp>
      <p:sp>
        <p:nvSpPr>
          <p:cNvPr id="7" name="Content Placeholder 6"/>
          <p:cNvSpPr>
            <a:spLocks noGrp="1"/>
          </p:cNvSpPr>
          <p:nvPr>
            <p:ph idx="1"/>
          </p:nvPr>
        </p:nvSpPr>
        <p:spPr/>
        <p:txBody>
          <a:bodyPr/>
          <a:lstStyle/>
          <a:p>
            <a:r>
              <a:rPr lang="en-US" dirty="0" smtClean="0"/>
              <a:t>Encode and decode </a:t>
            </a:r>
            <a:endParaRPr lang="en-US" dirty="0"/>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a:t>
            </a:r>
            <a:r>
              <a:rPr lang="en-US" sz="2000" dirty="0" smtClean="0">
                <a:solidFill>
                  <a:schemeClr val="tx1">
                    <a:lumMod val="75000"/>
                    <a:lumOff val="25000"/>
                  </a:schemeClr>
                </a:solidFill>
                <a:latin typeface="Karla" charset="0"/>
                <a:ea typeface="Karla" charset="0"/>
                <a:cs typeface="Karla" charset="0"/>
              </a:rPr>
              <a:t>the input.</a:t>
            </a:r>
            <a:endParaRPr lang="en-US" sz="2000" dirty="0">
              <a:solidFill>
                <a:schemeClr val="tx1">
                  <a:lumMod val="75000"/>
                  <a:lumOff val="25000"/>
                </a:schemeClr>
              </a:solidFill>
              <a:latin typeface="Karla" charset="0"/>
              <a:ea typeface="Karla" charset="0"/>
              <a:cs typeface="Karla" charset="0"/>
            </a:endParaRPr>
          </a:p>
        </p:txBody>
      </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Bottleneck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start with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have 20 </a:t>
            </a:r>
            <a:r>
              <a:rPr lang="en-US" sz="2400" dirty="0">
                <a:solidFill>
                  <a:schemeClr val="tx1">
                    <a:lumMod val="75000"/>
                    <a:lumOff val="25000"/>
                  </a:schemeClr>
                </a:solidFill>
                <a:latin typeface="Karla" charset="0"/>
                <a:ea typeface="Karla" charset="0"/>
                <a:cs typeface="Karla" charset="0"/>
              </a:rPr>
              <a:t>in the </a:t>
            </a:r>
            <a:r>
              <a:rPr lang="en-US" sz="2400" dirty="0" smtClean="0">
                <a:solidFill>
                  <a:schemeClr val="tx1">
                    <a:lumMod val="75000"/>
                    <a:lumOff val="25000"/>
                  </a:schemeClr>
                </a:solidFill>
                <a:latin typeface="Karla" charset="0"/>
                <a:ea typeface="Karla" charset="0"/>
                <a:cs typeface="Karla" charset="0"/>
              </a:rPr>
              <a:t>middle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And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again </a:t>
            </a:r>
            <a:r>
              <a:rPr lang="en-US" sz="2400" dirty="0">
                <a:solidFill>
                  <a:schemeClr val="tx1">
                    <a:lumMod val="75000"/>
                    <a:lumOff val="25000"/>
                  </a:schemeClr>
                </a:solidFill>
                <a:latin typeface="Karla" charset="0"/>
                <a:ea typeface="Karla" charset="0"/>
                <a:cs typeface="Karla" charset="0"/>
              </a:rPr>
              <a:t>at the </a:t>
            </a:r>
            <a:r>
              <a:rPr lang="en-US" sz="2400" dirty="0" smtClean="0">
                <a:solidFill>
                  <a:schemeClr val="tx1">
                    <a:lumMod val="75000"/>
                    <a:lumOff val="25000"/>
                  </a:schemeClr>
                </a:solidFill>
                <a:latin typeface="Karla" charset="0"/>
                <a:ea typeface="Karla" charset="0"/>
                <a:cs typeface="Karla" charset="0"/>
              </a:rPr>
              <a:t>end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 variables and latent layer</a:t>
            </a:r>
            <a:endParaRPr lang="en-US" dirty="0"/>
          </a:p>
        </p:txBody>
      </p:sp>
      <p:sp>
        <p:nvSpPr>
          <p:cNvPr id="3" name="Content Placeholder 2"/>
          <p:cNvSpPr>
            <a:spLocks noGrp="1"/>
          </p:cNvSpPr>
          <p:nvPr>
            <p:ph idx="1"/>
          </p:nvPr>
        </p:nvSpPr>
        <p:spPr>
          <a:xfrm>
            <a:off x="833414" y="1177758"/>
            <a:ext cx="11009293" cy="2111143"/>
          </a:xfrm>
        </p:spPr>
        <p:txBody>
          <a:bodyPr/>
          <a:lstStyle/>
          <a:p>
            <a:r>
              <a:rPr lang="en-US" dirty="0" smtClean="0"/>
              <a:t>We </a:t>
            </a:r>
            <a:r>
              <a:rPr lang="en-US" dirty="0"/>
              <a:t>say that an autoencoder is an example of </a:t>
            </a:r>
            <a:r>
              <a:rPr lang="en-US" b="1" dirty="0"/>
              <a:t>semi-supervised </a:t>
            </a:r>
            <a:r>
              <a:rPr lang="en-US" dirty="0"/>
              <a:t>learning. </a:t>
            </a:r>
            <a:endParaRPr lang="en-US" dirty="0" smtClean="0"/>
          </a:p>
          <a:p>
            <a:endParaRPr lang="en-US" dirty="0" smtClean="0"/>
          </a:p>
          <a:p>
            <a:r>
              <a:rPr lang="en-US" dirty="0" smtClean="0"/>
              <a:t>It </a:t>
            </a:r>
            <a:r>
              <a:rPr lang="en-US" dirty="0"/>
              <a:t>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a:t>
            </a:r>
            <a:r>
              <a:rPr lang="en-US" dirty="0" smtClean="0"/>
              <a:t>inputs</a:t>
            </a:r>
            <a:r>
              <a:rPr lang="en-US" dirty="0" smtClean="0"/>
              <a:t>.</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spTree>
    <p:extLst>
      <p:ext uri="{BB962C8B-B14F-4D97-AF65-F5344CB8AC3E}">
        <p14:creationId xmlns:p14="http://schemas.microsoft.com/office/powerpoint/2010/main" val="8130684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4</a:t>
            </a:fld>
            <a:endParaRPr lang="en-US"/>
          </a:p>
        </p:txBody>
      </p:sp>
    </p:spTree>
    <p:extLst>
      <p:ext uri="{BB962C8B-B14F-4D97-AF65-F5344CB8AC3E}">
        <p14:creationId xmlns:p14="http://schemas.microsoft.com/office/powerpoint/2010/main" val="483756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 in action</a:t>
            </a:r>
            <a:endParaRPr lang="en-US" dirty="0"/>
          </a:p>
        </p:txBody>
      </p:sp>
      <p:sp>
        <p:nvSpPr>
          <p:cNvPr id="3" name="Content Placeholder 2"/>
          <p:cNvSpPr>
            <a:spLocks noGrp="1"/>
          </p:cNvSpPr>
          <p:nvPr>
            <p:ph idx="1"/>
          </p:nvPr>
        </p:nvSpPr>
        <p:spPr/>
        <p:txBody>
          <a:bodyPr/>
          <a:lstStyle/>
          <a:p>
            <a:r>
              <a:rPr lang="en-US" dirty="0" smtClean="0"/>
              <a:t>Comparing the input and output pixel by pixel.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t>
            </a:r>
            <a:r>
              <a:rPr lang="en-US" dirty="0" smtClean="0"/>
              <a:t>action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dirty="0"/>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must train with a variety of images.</a:t>
            </a:r>
            <a:endParaRPr lang="en-US" dirty="0"/>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r>
              <a:rPr lang="en-US" dirty="0" smtClean="0"/>
              <a:t>Testing it again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dirty="0"/>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784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dirty="0" smtClean="0">
                <a:latin typeface="Karla" charset="0"/>
                <a:ea typeface="Karla" charset="0"/>
                <a:cs typeface="Karla" charset="0"/>
              </a:rPr>
              <a:t>20 latent variables</a:t>
            </a:r>
            <a:endParaRPr lang="en-US" sz="2000" dirty="0">
              <a:latin typeface="Karla" charset="0"/>
              <a:ea typeface="Karla" charset="0"/>
              <a:cs typeface="Karla" charset="0"/>
            </a:endParaRP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dirty="0">
                <a:latin typeface="Karla" charset="0"/>
                <a:ea typeface="Karla" charset="0"/>
                <a:cs typeface="Karla" charset="0"/>
              </a:rPr>
              <a:t>1</a:t>
            </a:r>
            <a:r>
              <a:rPr lang="en-US" sz="2000" dirty="0" smtClean="0">
                <a:latin typeface="Karla" charset="0"/>
                <a:ea typeface="Karla" charset="0"/>
                <a:cs typeface="Karla" charset="0"/>
              </a:rPr>
              <a:t>0 latent variables</a:t>
            </a:r>
            <a:endParaRPr lang="en-US" sz="2000" dirty="0">
              <a:latin typeface="Karla" charset="0"/>
              <a:ea typeface="Karla" charset="0"/>
              <a:cs typeface="Karla" charset="0"/>
            </a:endParaRP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dirty="0">
                <a:latin typeface="Karla" charset="0"/>
                <a:ea typeface="Karla" charset="0"/>
                <a:cs typeface="Karla" charset="0"/>
              </a:rPr>
              <a:t>2</a:t>
            </a:r>
            <a:r>
              <a:rPr lang="en-US" sz="2000" dirty="0" smtClean="0">
                <a:latin typeface="Karla" charset="0"/>
                <a:ea typeface="Karla" charset="0"/>
                <a:cs typeface="Karla" charset="0"/>
              </a:rPr>
              <a:t>  latent variables</a:t>
            </a:r>
            <a:endParaRPr lang="en-US" sz="2000" dirty="0">
              <a:latin typeface="Karla" charset="0"/>
              <a:ea typeface="Karla" charset="0"/>
              <a:cs typeface="Karla" charset="0"/>
            </a:endParaRP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deeper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smtClean="0"/>
              <a:t>Change +/- 1 the latent variables</a:t>
            </a:r>
            <a:endParaRPr lang="en-US" dirty="0"/>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a:t>
            </a:r>
            <a:r>
              <a:rPr lang="en-US" dirty="0" smtClean="0"/>
              <a:t>Review. Neural Networks as function approximation.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4395139"/>
              </a:xfrm>
            </p:spPr>
            <p:txBody>
              <a:bodyPr/>
              <a:lstStyle/>
              <a:p>
                <a:r>
                  <a:rPr lang="en-US" b="0" dirty="0" smtClean="0">
                    <a:latin typeface="Karla" charset="0"/>
                    <a:ea typeface="Karla" charset="0"/>
                    <a:cs typeface="Karla" charset="0"/>
                  </a:rPr>
                  <a:t>For some input </a:t>
                </a:r>
                <a:r>
                  <a:rPr lang="en-US" b="0" i="1" dirty="0" smtClean="0">
                    <a:latin typeface="Cambria Math" charset="0"/>
                    <a:ea typeface="Cambria Math" charset="0"/>
                    <a:cs typeface="Cambria Math" charset="0"/>
                  </a:rPr>
                  <a:t>x</a:t>
                </a:r>
                <a:r>
                  <a:rPr lang="en-US" b="0" dirty="0" smtClean="0">
                    <a:latin typeface="Karla" charset="0"/>
                    <a:ea typeface="Karla" charset="0"/>
                    <a:cs typeface="Karla" charset="0"/>
                  </a:rPr>
                  <a:t> </a:t>
                </a:r>
                <a:r>
                  <a:rPr lang="en-US" b="0" dirty="0" smtClean="0">
                    <a:latin typeface="Karla" charset="0"/>
                    <a:ea typeface="Karla" charset="0"/>
                    <a:cs typeface="Karla" charset="0"/>
                  </a:rPr>
                  <a:t>and some output </a:t>
                </a:r>
                <a:r>
                  <a:rPr lang="en-US" i="1" dirty="0" smtClean="0">
                    <a:latin typeface="Cambria Math" charset="0"/>
                    <a:ea typeface="Cambria Math" charset="0"/>
                    <a:cs typeface="Cambria Math" charset="0"/>
                  </a:rPr>
                  <a:t>y </a:t>
                </a:r>
                <a:r>
                  <a:rPr lang="en-US" b="0" dirty="0" smtClean="0">
                    <a:latin typeface="Karla" charset="0"/>
                    <a:ea typeface="Karla" charset="0"/>
                    <a:cs typeface="Karla" charset="0"/>
                  </a:rPr>
                  <a:t> </a:t>
                </a:r>
                <a:r>
                  <a:rPr lang="en-US" dirty="0" smtClean="0">
                    <a:latin typeface="Karla" charset="0"/>
                    <a:ea typeface="Karla" charset="0"/>
                    <a:cs typeface="Karla" charset="0"/>
                  </a:rPr>
                  <a:t>there </a:t>
                </a:r>
                <a:r>
                  <a:rPr lang="en-US" b="0" dirty="0" smtClean="0">
                    <a:latin typeface="Karla" charset="0"/>
                    <a:ea typeface="Karla" charset="0"/>
                    <a:cs typeface="Karla" charset="0"/>
                  </a:rPr>
                  <a:t>is a mapping </a:t>
                </a:r>
                <a:r>
                  <a:rPr lang="en-US" b="0" dirty="0" smtClean="0">
                    <a:latin typeface="Karla" charset="0"/>
                    <a:ea typeface="Karla" charset="0"/>
                    <a:cs typeface="Karla" charset="0"/>
                  </a:rPr>
                  <a:t>from input space to output space</a:t>
                </a:r>
              </a:p>
              <a:p>
                <a:pPr/>
                <a14:m>
                  <m:oMathPara xmlns:m="http://schemas.openxmlformats.org/officeDocument/2006/math">
                    <m:oMathParaPr>
                      <m:jc m:val="centerGroup"/>
                    </m:oMathParaPr>
                    <m:oMath xmlns:m="http://schemas.openxmlformats.org/officeDocument/2006/math">
                      <m:r>
                        <a:rPr lang="en-US" b="0" i="1" smtClean="0">
                          <a:latin typeface="Cambria Math" charset="0"/>
                        </a:rPr>
                        <m:t>   </m:t>
                      </m:r>
                      <m:r>
                        <a:rPr lang="en-US" b="0" i="1" smtClean="0">
                          <a:latin typeface="Cambria Math" charset="0"/>
                        </a:rPr>
                        <m:t>𝑥</m:t>
                      </m:r>
                      <m:r>
                        <a:rPr lang="en-US" b="0" i="1" smtClean="0">
                          <a:latin typeface="Cambria Math" charset="0"/>
                        </a:rPr>
                        <m:t>→</m:t>
                      </m:r>
                      <m:r>
                        <a:rPr lang="en-US" b="0" i="1" smtClean="0">
                          <a:latin typeface="Cambria Math" charset="0"/>
                        </a:rPr>
                        <m:t>𝑦</m:t>
                      </m:r>
                    </m:oMath>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r>
                        <a:rPr lang="en-US" b="0" i="0" smtClean="0">
                          <a:latin typeface="Cambria Math" charset="0"/>
                        </a:rPr>
                        <m:t>+</m:t>
                      </m:r>
                      <m:r>
                        <a:rPr lang="en-US" b="0" i="1" smtClean="0">
                          <a:latin typeface="Cambria Math" charset="0"/>
                        </a:rPr>
                        <m:t>𝜖</m:t>
                      </m:r>
                    </m:oMath>
                  </m:oMathPara>
                </a14:m>
                <a:endParaRPr lang="en-US" b="0" dirty="0" smtClean="0"/>
              </a:p>
              <a:p>
                <a:r>
                  <a:rPr lang="en-US" dirty="0" smtClean="0"/>
                  <a:t>The goal is </a:t>
                </a:r>
                <a:r>
                  <a:rPr lang="en-US" dirty="0" smtClean="0"/>
                  <a:t>to find  </a:t>
                </a:r>
                <a:r>
                  <a:rPr lang="en-US" dirty="0" smtClean="0"/>
                  <a:t>estimate of</a:t>
                </a:r>
                <a:r>
                  <a:rPr lang="en-US" dirty="0" smtClean="0"/>
                  <a:t> </a:t>
                </a:r>
                <a:r>
                  <a:rPr lang="en-US" i="1" dirty="0" smtClean="0">
                    <a:latin typeface="Cambria Math" charset="0"/>
                    <a:ea typeface="Cambria Math" charset="0"/>
                    <a:cs typeface="Cambria Math" charset="0"/>
                  </a:rPr>
                  <a:t>f(x</a:t>
                </a:r>
                <a:r>
                  <a:rPr lang="en-US" i="1" dirty="0" smtClean="0">
                    <a:latin typeface="Cambria Math" charset="0"/>
                    <a:ea typeface="Cambria Math" charset="0"/>
                    <a:cs typeface="Cambria Math" charset="0"/>
                  </a:rPr>
                  <a:t>) </a:t>
                </a:r>
                <a:r>
                  <a:rPr lang="en-US" dirty="0" smtClean="0">
                    <a:latin typeface="Karla" charset="0"/>
                    <a:ea typeface="Karla" charset="0"/>
                    <a:cs typeface="Karla" charset="0"/>
                  </a:rPr>
                  <a:t>which we will call</a:t>
                </a:r>
                <a:r>
                  <a:rPr lang="en-US" i="1" dirty="0" smtClean="0">
                    <a:latin typeface="Cambria Math" charset="0"/>
                    <a:ea typeface="Cambria Math" charset="0"/>
                    <a:cs typeface="Cambria Math" charset="0"/>
                  </a:rPr>
                  <a:t> </a:t>
                </a:r>
                <a:r>
                  <a:rPr lang="en-US" dirty="0" smtClean="0"/>
                  <a:t> </a:t>
                </a:r>
                <a14:m>
                  <m:oMath xmlns:m="http://schemas.openxmlformats.org/officeDocument/2006/math">
                    <m:acc>
                      <m:accPr>
                        <m:chr m:val="̂"/>
                        <m:ctrlPr>
                          <a:rPr lang="en-US" b="0" i="1" smtClean="0">
                            <a:latin typeface="Cambria Math" charset="0"/>
                            <a:ea typeface="Karla" charset="0"/>
                            <a:cs typeface="Karla" charset="0"/>
                          </a:rPr>
                        </m:ctrlPr>
                      </m:accPr>
                      <m:e>
                        <m:r>
                          <a:rPr lang="en-US" b="0" i="1" smtClean="0">
                            <a:latin typeface="Cambria Math" charset="0"/>
                            <a:ea typeface="Karla" charset="0"/>
                            <a:cs typeface="Karla" charset="0"/>
                          </a:rPr>
                          <m:t>𝑓</m:t>
                        </m:r>
                      </m:e>
                    </m:acc>
                    <m:r>
                      <a:rPr lang="en-US" b="0" i="1" dirty="0" smtClean="0">
                        <a:latin typeface="Cambria Math" charset="0"/>
                        <a:ea typeface="Karla" charset="0"/>
                        <a:cs typeface="Karla" charset="0"/>
                      </a:rPr>
                      <m:t>(</m:t>
                    </m:r>
                    <m:r>
                      <a:rPr lang="en-US" b="0" i="1" dirty="0" smtClean="0">
                        <a:latin typeface="Cambria Math" charset="0"/>
                        <a:ea typeface="Karla" charset="0"/>
                        <a:cs typeface="Karla" charset="0"/>
                      </a:rPr>
                      <m:t>𝑥</m:t>
                    </m:r>
                    <m:r>
                      <a:rPr lang="en-US" b="0" i="1" dirty="0" smtClean="0">
                        <a:latin typeface="Cambria Math" charset="0"/>
                        <a:ea typeface="Karla" charset="0"/>
                        <a:cs typeface="Karla" charset="0"/>
                      </a:rPr>
                      <m:t>)</m:t>
                    </m:r>
                  </m:oMath>
                </a14:m>
                <a:r>
                  <a:rPr lang="en-US" dirty="0" smtClean="0"/>
                  <a:t>.</a:t>
                </a:r>
              </a:p>
              <a:p>
                <a:r>
                  <a:rPr lang="en-US" dirty="0" smtClean="0"/>
                  <a:t> </a:t>
                </a:r>
              </a:p>
              <a:p>
                <a:r>
                  <a:rPr lang="en-US" dirty="0" smtClean="0"/>
                  <a:t>Statistical </a:t>
                </a:r>
                <a:r>
                  <a:rPr lang="en-US" dirty="0" smtClean="0"/>
                  <a:t>learning or </a:t>
                </a:r>
                <a:r>
                  <a:rPr lang="en-US" dirty="0" smtClean="0"/>
                  <a:t>modeling is the process of finding this estimate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b="0" i="1" dirty="0" smtClean="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r>
                  <a:rPr lang="en-US" dirty="0" smtClean="0"/>
                  <a:t>Neural </a:t>
                </a:r>
                <a:r>
                  <a:rPr lang="en-US" dirty="0" smtClean="0"/>
                  <a:t>networks is just </a:t>
                </a:r>
                <a:r>
                  <a:rPr lang="en-US" dirty="0" smtClean="0"/>
                  <a:t>one of many ways to estimate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i="1" dirty="0">
                        <a:latin typeface="Cambria Math" charset="0"/>
                        <a:ea typeface="Karla" charset="0"/>
                        <a:cs typeface="Karla" charset="0"/>
                      </a:rPr>
                      <m:t>𝑥</m:t>
                    </m:r>
                    <m:r>
                      <a:rPr lang="en-US" i="1" dirty="0">
                        <a:latin typeface="Cambria Math" charset="0"/>
                        <a:ea typeface="Karla" charset="0"/>
                        <a:cs typeface="Karla" charset="0"/>
                      </a:rPr>
                      <m:t>)</m:t>
                    </m:r>
                  </m:oMath>
                </a14:m>
                <a:r>
                  <a:rPr lang="en-US" dirty="0" smtClean="0"/>
                  <a:t>.</a:t>
                </a:r>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1240" t="-1664" r="-118" b="-23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3492183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smtClean="0"/>
              <a:t>Change +/- 10 the latent variables</a:t>
            </a:r>
            <a:endParaRPr lang="en-US" dirty="0"/>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smtClean="0"/>
              <a:t>Change +/- 100 </a:t>
            </a:r>
            <a:r>
              <a:rPr lang="en-US" smtClean="0"/>
              <a:t>the first latent </a:t>
            </a:r>
            <a:r>
              <a:rPr lang="en-US" dirty="0" smtClean="0"/>
              <a:t>variables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smtClean="0"/>
              <a:t>Just noise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of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dirty="0"/>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dirty="0"/>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to novel input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Autoencoders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a:t>
            </a:r>
            <a:endParaRPr lang="en-US" dirty="0"/>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A little strange that instead of bottleneck we have the opposite here.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input </a:t>
            </a:r>
            <a:r>
              <a:rPr lang="en-US" i="1" dirty="0" smtClean="0">
                <a:latin typeface="Cambria Math" charset="0"/>
                <a:ea typeface="Cambria Math" charset="0"/>
                <a:cs typeface="Cambria Math" charset="0"/>
              </a:rPr>
              <a:t>x</a:t>
            </a:r>
            <a:r>
              <a:rPr lang="en-US" dirty="0" smtClean="0"/>
              <a:t> </a:t>
            </a:r>
            <a:r>
              <a:rPr lang="en-US" dirty="0" smtClean="0"/>
              <a:t>could be </a:t>
            </a:r>
            <a:r>
              <a:rPr lang="en-US" dirty="0" smtClean="0"/>
              <a:t>images </a:t>
            </a:r>
            <a:r>
              <a:rPr lang="en-US" dirty="0" smtClean="0"/>
              <a:t>and the </a:t>
            </a:r>
            <a:r>
              <a:rPr lang="en-US" dirty="0" smtClean="0"/>
              <a:t>output </a:t>
            </a:r>
            <a:r>
              <a:rPr lang="en-US" i="1" dirty="0" smtClean="0">
                <a:latin typeface="Cambria Math" charset="0"/>
                <a:ea typeface="Cambria Math" charset="0"/>
                <a:cs typeface="Cambria Math" charset="0"/>
              </a:rPr>
              <a:t>y</a:t>
            </a:r>
            <a:r>
              <a:rPr lang="en-US" dirty="0" smtClean="0"/>
              <a:t> could be </a:t>
            </a:r>
            <a:r>
              <a:rPr lang="en-US" dirty="0" smtClean="0"/>
              <a:t>the class or type.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grpSp>
        <p:nvGrpSpPr>
          <p:cNvPr id="14" name="Group 13"/>
          <p:cNvGrpSpPr/>
          <p:nvPr/>
        </p:nvGrpSpPr>
        <p:grpSpPr>
          <a:xfrm>
            <a:off x="1019089" y="2821375"/>
            <a:ext cx="10111765" cy="2885656"/>
            <a:chOff x="1019089" y="2821375"/>
            <a:chExt cx="10111765" cy="2885656"/>
          </a:xfrm>
        </p:grpSpPr>
        <p:pic>
          <p:nvPicPr>
            <p:cNvPr id="5" name="Picture 4"/>
            <p:cNvPicPr>
              <a:picLocks noChangeAspect="1"/>
            </p:cNvPicPr>
            <p:nvPr/>
          </p:nvPicPr>
          <p:blipFill rotWithShape="1">
            <a:blip r:embed="rId2"/>
            <a:srcRect l="-43" r="32396"/>
            <a:stretch/>
          </p:blipFill>
          <p:spPr>
            <a:xfrm>
              <a:off x="1019089" y="2821375"/>
              <a:ext cx="2103120" cy="2104939"/>
            </a:xfrm>
            <a:prstGeom prst="rect">
              <a:avLst/>
            </a:prstGeom>
          </p:spPr>
        </p:pic>
        <p:pic>
          <p:nvPicPr>
            <p:cNvPr id="6" name="Picture 5"/>
            <p:cNvPicPr>
              <a:picLocks noChangeAspect="1"/>
            </p:cNvPicPr>
            <p:nvPr/>
          </p:nvPicPr>
          <p:blipFill>
            <a:blip r:embed="rId3"/>
            <a:stretch>
              <a:fillRect/>
            </a:stretch>
          </p:blipFill>
          <p:spPr>
            <a:xfrm>
              <a:off x="1578573" y="3079760"/>
              <a:ext cx="2114367" cy="2103120"/>
            </a:xfrm>
            <a:prstGeom prst="rect">
              <a:avLst/>
            </a:prstGeom>
          </p:spPr>
        </p:pic>
        <p:pic>
          <p:nvPicPr>
            <p:cNvPr id="7" name="Picture 6"/>
            <p:cNvPicPr>
              <a:picLocks/>
            </p:cNvPicPr>
            <p:nvPr/>
          </p:nvPicPr>
          <p:blipFill>
            <a:blip r:embed="rId4"/>
            <a:stretch>
              <a:fillRect/>
            </a:stretch>
          </p:blipFill>
          <p:spPr>
            <a:xfrm>
              <a:off x="2256323" y="3603911"/>
              <a:ext cx="2103120" cy="2103120"/>
            </a:xfrm>
            <a:prstGeom prst="rect">
              <a:avLst/>
            </a:prstGeom>
          </p:spPr>
        </p:pic>
        <p:sp>
          <p:nvSpPr>
            <p:cNvPr id="8" name="Rectangle 7"/>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9" name="TextBox 8"/>
            <p:cNvSpPr txBox="1"/>
            <p:nvPr/>
          </p:nvSpPr>
          <p:spPr>
            <a:xfrm>
              <a:off x="8998732" y="3713561"/>
              <a:ext cx="2132122" cy="369332"/>
            </a:xfrm>
            <a:prstGeom prst="rect">
              <a:avLst/>
            </a:prstGeom>
            <a:noFill/>
          </p:spPr>
          <p:txBody>
            <a:bodyPr wrap="none" rtlCol="0">
              <a:spAutoFit/>
            </a:bodyPr>
            <a:lstStyle/>
            <a:p>
              <a:r>
                <a:rPr lang="en-US" dirty="0" smtClean="0"/>
                <a:t>{</a:t>
              </a:r>
              <a:r>
                <a:rPr lang="en-US" dirty="0" err="1" smtClean="0"/>
                <a:t>cat,dog,elephant</a:t>
              </a:r>
              <a:r>
                <a:rPr lang="en-US" dirty="0" smtClean="0"/>
                <a:t>,</a:t>
              </a:r>
              <a:r>
                <a:rPr lang="mr-IN" dirty="0" smtClean="0"/>
                <a:t>…</a:t>
              </a:r>
              <a:r>
                <a:rPr lang="en-US" dirty="0" smtClean="0"/>
                <a:t>}</a:t>
              </a:r>
              <a:endParaRPr lang="en-US" dirty="0"/>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66997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Simpler model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Generative </a:t>
            </a:r>
            <a:r>
              <a:rPr lang="en-US" sz="4400" dirty="0" smtClean="0"/>
              <a:t>Models</a:t>
            </a:r>
            <a:br>
              <a:rPr lang="en-US" sz="4400" dirty="0" smtClean="0"/>
            </a:br>
            <a:r>
              <a:rPr lang="en-US" sz="4400" dirty="0" smtClean="0"/>
              <a:t>motivation </a:t>
            </a:r>
            <a:endParaRPr lang="en-US" sz="4400" dirty="0"/>
          </a:p>
        </p:txBody>
      </p:sp>
    </p:spTree>
    <p:extLst>
      <p:ext uri="{BB962C8B-B14F-4D97-AF65-F5344CB8AC3E}">
        <p14:creationId xmlns:p14="http://schemas.microsoft.com/office/powerpoint/2010/main" val="16337843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a:t>
                </a:r>
                <a:r>
                  <a:rPr lang="en-US" sz="2400" i="1" dirty="0" smtClean="0"/>
                  <a:t>Feynman</a:t>
                </a:r>
              </a:p>
              <a:p>
                <a:pPr>
                  <a:spcAft>
                    <a:spcPts val="1800"/>
                  </a:spcAft>
                </a:pPr>
                <a:r>
                  <a:rPr lang="en-US" sz="2400" dirty="0" smtClean="0"/>
                  <a:t>Generative model’s goal is to generate </a:t>
                </a:r>
                <a14:m>
                  <m:oMath xmlns:m="http://schemas.openxmlformats.org/officeDocument/2006/math">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𝑛</m:t>
                        </m:r>
                      </m:sub>
                    </m:sSub>
                  </m:oMath>
                </a14:m>
                <a:r>
                  <a:rPr lang="en-US" sz="2400" dirty="0" smtClean="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smtClean="0"/>
                  <a:t>.</a:t>
                </a:r>
                <a:endParaRPr lang="en-US" sz="2400" i="1" dirty="0"/>
              </a:p>
              <a:p>
                <a:r>
                  <a:rPr lang="en-US" sz="2400" dirty="0" smtClean="0"/>
                  <a:t>Suppose </a:t>
                </a:r>
                <a:r>
                  <a:rPr lang="en-US" sz="2400" dirty="0"/>
                  <a:t>we have some </a:t>
                </a:r>
                <a:r>
                  <a:rPr lang="en-US" sz="2400" dirty="0" smtClean="0"/>
                  <a:t>collection </a:t>
                </a:r>
                <a:r>
                  <a:rPr lang="en-US" sz="2400" dirty="0"/>
                  <a:t>of </a:t>
                </a:r>
                <a:r>
                  <a:rPr lang="en-US" sz="2400" dirty="0" smtClean="0"/>
                  <a:t>lightcurves. </a:t>
                </a:r>
                <a:r>
                  <a:rPr lang="en-US" sz="2400" dirty="0"/>
                  <a:t>These </a:t>
                </a:r>
                <a:r>
                  <a:rPr lang="en-US" sz="2400" dirty="0" smtClean="0"/>
                  <a:t>lightcurves are </a:t>
                </a:r>
                <a:r>
                  <a:rPr lang="en-US" sz="2400" dirty="0"/>
                  <a:t>examples of what our </a:t>
                </a:r>
                <a:r>
                  <a:rPr lang="en-US" sz="2400" dirty="0" smtClean="0"/>
                  <a:t>world </a:t>
                </a:r>
                <a:r>
                  <a:rPr lang="en-US" sz="2400" dirty="0"/>
                  <a:t>looks </a:t>
                </a:r>
                <a:r>
                  <a:rPr lang="en-US" sz="2400" dirty="0" smtClean="0"/>
                  <a:t>like: </a:t>
                </a:r>
                <a:r>
                  <a:rPr lang="en-US" sz="2400" b="1" i="1" dirty="0" smtClean="0">
                    <a:solidFill>
                      <a:schemeClr val="tx1">
                        <a:lumMod val="95000"/>
                        <a:lumOff val="5000"/>
                      </a:schemeClr>
                    </a:solidFill>
                  </a:rPr>
                  <a:t>samples </a:t>
                </a:r>
                <a:r>
                  <a:rPr lang="en-US" sz="2400" b="1" i="1" dirty="0">
                    <a:solidFill>
                      <a:schemeClr val="tx1">
                        <a:lumMod val="95000"/>
                        <a:lumOff val="5000"/>
                      </a:schemeClr>
                    </a:solidFill>
                  </a:rPr>
                  <a:t>from the true data </a:t>
                </a:r>
                <a:r>
                  <a:rPr lang="en-US" sz="2400" b="1" i="1" dirty="0" smtClean="0">
                    <a:solidFill>
                      <a:schemeClr val="tx1">
                        <a:lumMod val="95000"/>
                        <a:lumOff val="5000"/>
                      </a:schemeClr>
                    </a:solidFill>
                  </a:rPr>
                  <a:t>distribution</a:t>
                </a:r>
                <a:r>
                  <a:rPr lang="en-US" sz="2400" dirty="0" smtClean="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4897802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But how do we generate such samples? </a:t>
            </a:r>
          </a:p>
          <a:p>
            <a:r>
              <a:rPr lang="en-US" dirty="0" smtClean="0"/>
              <a:t>Imagine we want to generate: </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start with</a:t>
              </a:r>
              <a:endParaRPr lang="en-US" dirty="0"/>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The we transform: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67</a:t>
            </a:fld>
            <a:endParaRPr lang="en-US"/>
          </a:p>
        </p:txBody>
      </p:sp>
    </p:spTree>
    <p:extLst>
      <p:ext uri="{BB962C8B-B14F-4D97-AF65-F5344CB8AC3E}">
        <p14:creationId xmlns:p14="http://schemas.microsoft.com/office/powerpoint/2010/main" val="8067581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413" y="1241854"/>
            <a:ext cx="4215415" cy="4374292"/>
          </a:xfrm>
          <a:prstGeom prst="rect">
            <a:avLst/>
          </a:prstGeom>
        </p:spPr>
      </p:pic>
    </p:spTree>
    <p:extLst>
      <p:ext uri="{BB962C8B-B14F-4D97-AF65-F5344CB8AC3E}">
        <p14:creationId xmlns:p14="http://schemas.microsoft.com/office/powerpoint/2010/main" val="21194929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6640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input </a:t>
            </a:r>
            <a:r>
              <a:rPr lang="en-US" i="1" dirty="0" smtClean="0">
                <a:latin typeface="Cambria Math" charset="0"/>
                <a:ea typeface="Cambria Math" charset="0"/>
                <a:cs typeface="Cambria Math" charset="0"/>
              </a:rPr>
              <a:t>x</a:t>
            </a:r>
            <a:r>
              <a:rPr lang="en-US" dirty="0" smtClean="0"/>
              <a:t> </a:t>
            </a:r>
            <a:r>
              <a:rPr lang="en-US" dirty="0" smtClean="0"/>
              <a:t> could be the signal </a:t>
            </a:r>
            <a:r>
              <a:rPr lang="en-US" dirty="0" smtClean="0"/>
              <a:t>from a sensor, e.g. gravitational </a:t>
            </a:r>
            <a:r>
              <a:rPr lang="en-US" dirty="0" smtClean="0"/>
              <a:t>wave detector, and the </a:t>
            </a:r>
            <a:r>
              <a:rPr lang="en-US" dirty="0" smtClean="0"/>
              <a:t>output </a:t>
            </a:r>
            <a:r>
              <a:rPr lang="en-US" dirty="0" smtClean="0"/>
              <a:t>whether it is a true signal </a:t>
            </a:r>
            <a:r>
              <a:rPr lang="en-US" dirty="0" smtClean="0"/>
              <a:t>or a </a:t>
            </a:r>
            <a:r>
              <a:rPr lang="en-US" dirty="0" smtClean="0"/>
              <a:t>glitch.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pic>
        <p:nvPicPr>
          <p:cNvPr id="5" name="Picture 4"/>
          <p:cNvPicPr>
            <a:picLocks noChangeAspect="1"/>
          </p:cNvPicPr>
          <p:nvPr/>
        </p:nvPicPr>
        <p:blipFill>
          <a:blip r:embed="rId2">
            <a:alphaModFix/>
          </a:blip>
          <a:stretch>
            <a:fillRect/>
          </a:stretch>
        </p:blipFill>
        <p:spPr>
          <a:xfrm>
            <a:off x="1106102" y="2990335"/>
            <a:ext cx="3434983" cy="2157456"/>
          </a:xfrm>
          <a:prstGeom prst="rect">
            <a:avLst/>
          </a:prstGeom>
        </p:spPr>
      </p:pic>
      <p:sp>
        <p:nvSpPr>
          <p:cNvPr id="7" name="Rectangle 6"/>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8" name="TextBox 7"/>
          <p:cNvSpPr txBox="1"/>
          <p:nvPr/>
        </p:nvSpPr>
        <p:spPr>
          <a:xfrm>
            <a:off x="8998732" y="3713561"/>
            <a:ext cx="1302472" cy="369332"/>
          </a:xfrm>
          <a:prstGeom prst="rect">
            <a:avLst/>
          </a:prstGeom>
          <a:noFill/>
        </p:spPr>
        <p:txBody>
          <a:bodyPr wrap="none" rtlCol="0">
            <a:spAutoFit/>
          </a:bodyPr>
          <a:lstStyle/>
          <a:p>
            <a:r>
              <a:rPr lang="en-US" dirty="0" smtClean="0"/>
              <a:t>{True/False}</a:t>
            </a:r>
            <a:endParaRPr lang="en-US" dirty="0"/>
          </a:p>
        </p:txBody>
      </p:sp>
      <p:sp>
        <p:nvSpPr>
          <p:cNvPr id="9" name="Right Arrow 8"/>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306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8505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a:t>
            </a:r>
            <a:endParaRPr lang="en-US" dirty="0"/>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1838550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81" y="1631092"/>
            <a:ext cx="3792368" cy="3892378"/>
          </a:xfrm>
          <a:prstGeom prst="rect">
            <a:avLst/>
          </a:prstGeom>
        </p:spPr>
      </p:pic>
    </p:spTree>
    <p:extLst>
      <p:ext uri="{BB962C8B-B14F-4D97-AF65-F5344CB8AC3E}">
        <p14:creationId xmlns:p14="http://schemas.microsoft.com/office/powerpoint/2010/main" val="19708955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270" y="1198703"/>
            <a:ext cx="8155459" cy="4460593"/>
          </a:xfrm>
          <a:prstGeom prst="rect">
            <a:avLst/>
          </a:prstGeom>
        </p:spPr>
      </p:pic>
    </p:spTree>
    <p:extLst>
      <p:ext uri="{BB962C8B-B14F-4D97-AF65-F5344CB8AC3E}">
        <p14:creationId xmlns:p14="http://schemas.microsoft.com/office/powerpoint/2010/main" val="20544938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15" y="1594020"/>
            <a:ext cx="9050986" cy="3213495"/>
          </a:xfrm>
          <a:prstGeom prst="rect">
            <a:avLst/>
          </a:prstGeom>
        </p:spPr>
      </p:pic>
    </p:spTree>
    <p:extLst>
      <p:ext uri="{BB962C8B-B14F-4D97-AF65-F5344CB8AC3E}">
        <p14:creationId xmlns:p14="http://schemas.microsoft.com/office/powerpoint/2010/main" val="4883583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Tree>
    <p:extLst>
      <p:ext uri="{BB962C8B-B14F-4D97-AF65-F5344CB8AC3E}">
        <p14:creationId xmlns:p14="http://schemas.microsoft.com/office/powerpoint/2010/main" val="1562223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Tree>
    <p:extLst>
      <p:ext uri="{BB962C8B-B14F-4D97-AF65-F5344CB8AC3E}">
        <p14:creationId xmlns:p14="http://schemas.microsoft.com/office/powerpoint/2010/main" val="14046584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48298"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48299"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48300"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48301"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7375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49364"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49365"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49366"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49367"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49368"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58397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smtClean="0"/>
              <a:t>VAE Architecture</a:t>
            </a:r>
            <a:endParaRPr lang="en-US" dirty="0"/>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50304"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50305"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50306"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858853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The input </a:t>
            </a:r>
            <a:r>
              <a:rPr lang="en-US" i="1" dirty="0" smtClean="0">
                <a:latin typeface="Cambria Math" charset="0"/>
                <a:ea typeface="Cambria Math" charset="0"/>
                <a:cs typeface="Cambria Math" charset="0"/>
              </a:rPr>
              <a:t>x</a:t>
            </a:r>
            <a:r>
              <a:rPr lang="en-US" dirty="0" smtClean="0"/>
              <a:t> could </a:t>
            </a:r>
            <a:r>
              <a:rPr lang="en-US" dirty="0" smtClean="0"/>
              <a:t>be even simpler, height, gender, nationality and output the weight.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spTree>
    <p:extLst>
      <p:ext uri="{BB962C8B-B14F-4D97-AF65-F5344CB8AC3E}">
        <p14:creationId xmlns:p14="http://schemas.microsoft.com/office/powerpoint/2010/main" val="8482347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smtClean="0"/>
              <a:t>VAE Loss</a:t>
            </a:r>
            <a:endParaRPr lang="en-US" dirty="0"/>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1244"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406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2268"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617553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3334"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53335"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a:solidFill>
                  <a:srgbClr val="FF0000"/>
                </a:solidFill>
              </a:rPr>
              <a:t>Variational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42544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14594571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150" y="983807"/>
            <a:ext cx="4944623" cy="21113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50" y="3571102"/>
            <a:ext cx="5233700" cy="1744567"/>
          </a:xfrm>
          <a:prstGeom prst="rect">
            <a:avLst/>
          </a:prstGeom>
        </p:spPr>
      </p:pic>
    </p:spTree>
    <p:extLst>
      <p:ext uri="{BB962C8B-B14F-4D97-AF65-F5344CB8AC3E}">
        <p14:creationId xmlns:p14="http://schemas.microsoft.com/office/powerpoint/2010/main" val="53796956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5" y="983807"/>
            <a:ext cx="5876668" cy="25093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7" y="4103335"/>
            <a:ext cx="5893724" cy="2516645"/>
          </a:xfrm>
          <a:prstGeom prst="rect">
            <a:avLst/>
          </a:prstGeom>
        </p:spPr>
      </p:pic>
      <p:sp>
        <p:nvSpPr>
          <p:cNvPr id="8" name="TextBox 7"/>
          <p:cNvSpPr txBox="1"/>
          <p:nvPr/>
        </p:nvSpPr>
        <p:spPr>
          <a:xfrm>
            <a:off x="9897762" y="2053822"/>
            <a:ext cx="1110689" cy="369332"/>
          </a:xfrm>
          <a:prstGeom prst="rect">
            <a:avLst/>
          </a:prstGeom>
          <a:noFill/>
        </p:spPr>
        <p:txBody>
          <a:bodyPr wrap="none" rtlCol="0">
            <a:spAutoFit/>
          </a:bodyPr>
          <a:lstStyle/>
          <a:p>
            <a:r>
              <a:rPr lang="en-US" smtClean="0"/>
              <a:t>10% error</a:t>
            </a:r>
            <a:endParaRPr lang="en-US"/>
          </a:p>
        </p:txBody>
      </p:sp>
      <p:sp>
        <p:nvSpPr>
          <p:cNvPr id="9" name="TextBox 8"/>
          <p:cNvSpPr txBox="1"/>
          <p:nvPr/>
        </p:nvSpPr>
        <p:spPr>
          <a:xfrm>
            <a:off x="9897761" y="5176991"/>
            <a:ext cx="1110689" cy="369332"/>
          </a:xfrm>
          <a:prstGeom prst="rect">
            <a:avLst/>
          </a:prstGeom>
          <a:noFill/>
        </p:spPr>
        <p:txBody>
          <a:bodyPr wrap="none" rtlCol="0">
            <a:spAutoFit/>
          </a:bodyPr>
          <a:lstStyle/>
          <a:p>
            <a:r>
              <a:rPr lang="en-US" dirty="0"/>
              <a:t>3</a:t>
            </a:r>
            <a:r>
              <a:rPr lang="en-US" dirty="0" smtClean="0"/>
              <a:t>0% error</a:t>
            </a:r>
            <a:endParaRPr lang="en-US" dirty="0"/>
          </a:p>
        </p:txBody>
      </p:sp>
    </p:spTree>
    <p:extLst>
      <p:ext uri="{BB962C8B-B14F-4D97-AF65-F5344CB8AC3E}">
        <p14:creationId xmlns:p14="http://schemas.microsoft.com/office/powerpoint/2010/main" val="74824105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295400"/>
            <a:ext cx="10878312" cy="4264152"/>
          </a:xfrm>
          <a:prstGeom prst="rect">
            <a:avLst/>
          </a:prstGeom>
        </p:spPr>
      </p:pic>
    </p:spTree>
    <p:extLst>
      <p:ext uri="{BB962C8B-B14F-4D97-AF65-F5344CB8AC3E}">
        <p14:creationId xmlns:p14="http://schemas.microsoft.com/office/powerpoint/2010/main" val="2309051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33" y="1173892"/>
            <a:ext cx="4906380" cy="4806778"/>
          </a:xfrm>
          <a:prstGeom prst="rect">
            <a:avLst/>
          </a:prstGeom>
        </p:spPr>
      </p:pic>
    </p:spTree>
    <p:extLst>
      <p:ext uri="{BB962C8B-B14F-4D97-AF65-F5344CB8AC3E}">
        <p14:creationId xmlns:p14="http://schemas.microsoft.com/office/powerpoint/2010/main" val="15352795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751" y="1396312"/>
            <a:ext cx="4460789" cy="4460789"/>
          </a:xfrm>
          <a:prstGeom prst="rect">
            <a:avLst/>
          </a:prstGeom>
        </p:spPr>
      </p:pic>
    </p:spTree>
    <p:extLst>
      <p:ext uri="{BB962C8B-B14F-4D97-AF65-F5344CB8AC3E}">
        <p14:creationId xmlns:p14="http://schemas.microsoft.com/office/powerpoint/2010/main" val="14276470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82707" y="1394289"/>
                <a:ext cx="10327008" cy="2111143"/>
              </a:xfrm>
            </p:spPr>
            <p:txBody>
              <a:bodyPr/>
              <a:lstStyle/>
              <a:p>
                <a:r>
                  <a:rPr lang="en-US" dirty="0" smtClean="0"/>
                  <a:t>Or it could be the pricing</a:t>
                </a:r>
                <a:r>
                  <a:rPr lang="en-US" dirty="0" smtClean="0"/>
                  <a:t>,  </a:t>
                </a:r>
                <a:r>
                  <a:rPr lang="en-US" dirty="0" smtClean="0"/>
                  <a:t>{</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sub>
                    </m:sSub>
                    <m:r>
                      <a:rPr lang="en-US" b="0" i="1" smtClean="0">
                        <a:latin typeface="Cambria Math" charset="0"/>
                      </a:rPr>
                      <m:t>}</m:t>
                    </m:r>
                  </m:oMath>
                </a14:m>
                <a:r>
                  <a:rPr lang="en-US" dirty="0" smtClean="0"/>
                  <a:t> and </a:t>
                </a:r>
                <a:r>
                  <a:rPr lang="en-US" dirty="0" smtClean="0"/>
                  <a:t>the output </a:t>
                </a:r>
                <a:r>
                  <a:rPr lang="en-US" dirty="0" smtClean="0"/>
                  <a:t>the </a:t>
                </a:r>
                <a:r>
                  <a:rPr lang="en-US" dirty="0" smtClean="0"/>
                  <a:t>forecast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r>
                          <a:rPr lang="en-US" b="0" i="1" smtClean="0">
                            <a:latin typeface="Cambria Math" charset="0"/>
                          </a:rPr>
                          <m:t>+1 </m:t>
                        </m:r>
                      </m:sub>
                    </m:sSub>
                    <m:r>
                      <a:rPr lang="en-US" b="0" i="1" smtClean="0">
                        <a:latin typeface="Cambria Math" charset="0"/>
                      </a:rPr>
                      <m:t>.</m:t>
                    </m:r>
                  </m:oMath>
                </a14:m>
                <a:endParaRPr lang="en-US" dirty="0" smtClean="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82707" y="1394289"/>
                <a:ext cx="10327008" cy="2111143"/>
              </a:xfrm>
              <a:blipFill rotWithShape="0">
                <a:blip r:embed="rId2"/>
                <a:stretch>
                  <a:fillRect l="-1181" t="-31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pic>
        <p:nvPicPr>
          <p:cNvPr id="36866" name="Picture 2" descr="https://cdn-images-1.medium.com/max/1600/1*mzWix3jo4sqEj17LPD8K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119" y="2617063"/>
            <a:ext cx="3893772" cy="25977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08960" y="3182918"/>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8" name="Right Arrow 7"/>
          <p:cNvSpPr/>
          <p:nvPr/>
        </p:nvSpPr>
        <p:spPr>
          <a:xfrm>
            <a:off x="5634787" y="384917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8682599" y="3771313"/>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Rectangle 4"/>
              <p:cNvSpPr/>
              <p:nvPr/>
            </p:nvSpPr>
            <p:spPr>
              <a:xfrm>
                <a:off x="9641280" y="3664508"/>
                <a:ext cx="70275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𝑝</m:t>
                          </m:r>
                        </m:e>
                        <m:sub>
                          <m:r>
                            <a:rPr lang="en-US" i="1">
                              <a:latin typeface="Cambria Math" charset="0"/>
                            </a:rPr>
                            <m:t>𝑡</m:t>
                          </m:r>
                          <m:r>
                            <a:rPr lang="en-US" i="1">
                              <a:latin typeface="Cambria Math" charset="0"/>
                            </a:rPr>
                            <m:t>+1 </m:t>
                          </m:r>
                        </m:sub>
                      </m:sSub>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9641280" y="3664508"/>
                <a:ext cx="702756" cy="369332"/>
              </a:xfrm>
              <a:prstGeom prst="rect">
                <a:avLst/>
              </a:prstGeom>
              <a:blipFill rotWithShape="0">
                <a:blip r:embed="rId4"/>
                <a:stretch>
                  <a:fillRect t="-39344" b="-93443"/>
                </a:stretch>
              </a:blipFill>
            </p:spPr>
            <p:txBody>
              <a:bodyPr/>
              <a:lstStyle/>
              <a:p>
                <a:r>
                  <a:rPr lang="en-US">
                    <a:noFill/>
                  </a:rPr>
                  <a:t> </a:t>
                </a:r>
              </a:p>
            </p:txBody>
          </p:sp>
        </mc:Fallback>
      </mc:AlternateContent>
    </p:spTree>
    <p:extLst>
      <p:ext uri="{BB962C8B-B14F-4D97-AF65-F5344CB8AC3E}">
        <p14:creationId xmlns:p14="http://schemas.microsoft.com/office/powerpoint/2010/main" val="1104540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17922</TotalTime>
  <Words>1978</Words>
  <Application>Microsoft Macintosh PowerPoint</Application>
  <PresentationFormat>Widescreen</PresentationFormat>
  <Paragraphs>416</Paragraphs>
  <Slides>89</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7" baseType="lpstr">
      <vt:lpstr>Calibri</vt:lpstr>
      <vt:lpstr>Cambria Math</vt:lpstr>
      <vt:lpstr>Karla</vt:lpstr>
      <vt:lpstr>Mangal</vt:lpstr>
      <vt:lpstr>Times</vt:lpstr>
      <vt:lpstr>Arial</vt:lpstr>
      <vt:lpstr>GEC_template</vt:lpstr>
      <vt:lpstr>Equation</vt:lpstr>
      <vt:lpstr>Introduction to Deep Neural Networks for Image Recognition </vt:lpstr>
      <vt:lpstr>Introduction to Autoencoders and Variational Autoencoders</vt:lpstr>
      <vt:lpstr>Outline </vt:lpstr>
      <vt:lpstr>Neural Networks</vt:lpstr>
      <vt:lpstr>Quick Review. Neural Networks as function approximation.</vt:lpstr>
      <vt:lpstr>Quick Review (cont)</vt:lpstr>
      <vt:lpstr>Quick Review (cont)</vt:lpstr>
      <vt:lpstr>Quick Review (cont)</vt:lpstr>
      <vt:lpstr>Quick Review (cont)</vt:lpstr>
      <vt:lpstr>Quick Review (cont)</vt:lpstr>
      <vt:lpstr>PowerPoint Presentation</vt:lpstr>
      <vt:lpstr>PowerPoint Presentation</vt:lpstr>
      <vt:lpstr>PowerPoint Presentation</vt:lpstr>
      <vt:lpstr>Representation learning</vt:lpstr>
      <vt:lpstr>Representation learning</vt:lpstr>
      <vt:lpstr>Representation learning</vt:lpstr>
      <vt:lpstr>Representation learning: How</vt:lpstr>
      <vt:lpstr>Representation learning: How</vt:lpstr>
      <vt:lpstr>Representation learning: How</vt:lpstr>
      <vt:lpstr>Supervised vs Unsupervised</vt:lpstr>
      <vt:lpstr>What are autoencoders?</vt:lpstr>
      <vt:lpstr>History </vt:lpstr>
      <vt:lpstr>Supervised vs Unsupervised</vt:lpstr>
      <vt:lpstr>Autoencoders</vt:lpstr>
      <vt:lpstr>Lossless and Lossy Encoding</vt:lpstr>
      <vt:lpstr>Lossless and Lossy Encoding (cont)</vt:lpstr>
      <vt:lpstr>Supervised vs Unsupervised</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Better autoencoder</vt:lpstr>
      <vt:lpstr>PowerPoint Presentation</vt:lpstr>
      <vt:lpstr>Go deeper</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 motivation </vt:lpstr>
      <vt:lpstr>Generative models</vt:lpstr>
      <vt:lpstr>Generative models</vt:lpstr>
      <vt:lpstr>Generative models</vt:lpstr>
      <vt:lpstr>Generative models</vt:lpstr>
      <vt:lpstr>Generative models</vt:lpstr>
      <vt:lpstr>Variational Autoencoders</vt:lpstr>
      <vt:lpstr>Variational Autoencoders</vt:lpstr>
      <vt:lpstr>Variational Autoencoders</vt:lpstr>
      <vt:lpstr>Variational Autoencoders</vt:lpstr>
      <vt:lpstr>Variational Autoencoder</vt:lpstr>
      <vt:lpstr>Variational Autoencoders</vt:lpstr>
      <vt:lpstr>Variational Autoencoders</vt:lpstr>
      <vt:lpstr>Variational Autoencoders</vt:lpstr>
      <vt:lpstr>Variational Autoencoders</vt:lpstr>
      <vt:lpstr>Variational Autoencoders</vt:lpstr>
      <vt:lpstr>VAE Likelihood</vt:lpstr>
      <vt:lpstr>VAE Likelihood</vt:lpstr>
      <vt:lpstr>VAE Architecture</vt:lpstr>
      <vt:lpstr>VAE Loss</vt:lpstr>
      <vt:lpstr>PowerPoint Presentation</vt:lpstr>
      <vt:lpstr>PowerPoint Presentation</vt:lpstr>
      <vt:lpstr>Training VAE</vt:lpstr>
      <vt:lpstr>Training VAE</vt:lpstr>
      <vt:lpstr>Training VAE</vt:lpstr>
      <vt:lpstr>Blending VAE</vt:lpstr>
      <vt:lpstr>Parameter space VAE</vt:lpstr>
      <vt:lpstr>Parameter space VAE</vt:lpstr>
      <vt:lpstr>Training VAE</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199</cp:revision>
  <dcterms:created xsi:type="dcterms:W3CDTF">2018-06-13T00:26:17Z</dcterms:created>
  <dcterms:modified xsi:type="dcterms:W3CDTF">2019-01-23T00:10:32Z</dcterms:modified>
</cp:coreProperties>
</file>